
<file path=[Content_Types].xml><?xml version="1.0" encoding="utf-8"?>
<Types xmlns="http://schemas.openxmlformats.org/package/2006/content-types">
  <Override PartName="/ppt/slideLayouts/slideLayout6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2.xml" ContentType="application/vnd.openxmlformats-officedocument.presentationml.notes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s/slide26.xml" ContentType="application/vnd.openxmlformats-officedocument.presentationml.slide+xml"/>
  <Default Extension="bin" ContentType="application/vnd.openxmlformats-officedocument.presentationml.printerSettings"/>
  <Override PartName="/ppt/presProps.xml" ContentType="application/vnd.openxmlformats-officedocument.presentationml.presProps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Default Extension="png" ContentType="image/png"/>
  <Override PartName="/ppt/notesMasters/notesMaster1.xml" ContentType="application/vnd.openxmlformats-officedocument.presentationml.notesMaster+xml"/>
  <Default Extension="pdf" ContentType="application/pdf"/>
  <Override PartName="/docProps/core.xml" ContentType="application/vnd.openxmlformats-package.core-properties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s/slide25.xml" ContentType="application/vnd.openxmlformats-officedocument.presentationml.slide+xml"/>
  <Override PartName="/ppt/slides/slide27.xml" ContentType="application/vnd.openxmlformats-officedocument.presentationml.slide+xml"/>
  <Override PartName="/ppt/slideMasters/slideMaster1.xml" ContentType="application/vnd.openxmlformats-officedocument.presentationml.slideMaster+xml"/>
  <Default Extension="xml" ContentType="application/xml"/>
  <Default Extension="jpeg" ContentType="image/jpeg"/>
  <Default Extension="rels" ContentType="application/vnd.openxmlformats-package.relationshi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slides/slide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9" r:id="rId3"/>
    <p:sldId id="277" r:id="rId4"/>
    <p:sldId id="300" r:id="rId5"/>
    <p:sldId id="284" r:id="rId6"/>
    <p:sldId id="258" r:id="rId7"/>
    <p:sldId id="282" r:id="rId8"/>
    <p:sldId id="297" r:id="rId9"/>
    <p:sldId id="298" r:id="rId10"/>
    <p:sldId id="294" r:id="rId11"/>
    <p:sldId id="285" r:id="rId12"/>
    <p:sldId id="286" r:id="rId13"/>
    <p:sldId id="295" r:id="rId14"/>
    <p:sldId id="287" r:id="rId15"/>
    <p:sldId id="304" r:id="rId16"/>
    <p:sldId id="289" r:id="rId17"/>
    <p:sldId id="292" r:id="rId18"/>
    <p:sldId id="288" r:id="rId19"/>
    <p:sldId id="301" r:id="rId20"/>
    <p:sldId id="290" r:id="rId21"/>
    <p:sldId id="291" r:id="rId22"/>
    <p:sldId id="302" r:id="rId23"/>
    <p:sldId id="303" r:id="rId24"/>
    <p:sldId id="305" r:id="rId25"/>
    <p:sldId id="296" r:id="rId26"/>
    <p:sldId id="293" r:id="rId27"/>
    <p:sldId id="28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pitchFamily="2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00"/>
    <a:srgbClr val="003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3" d="100"/>
          <a:sy n="103" d="100"/>
        </p:scale>
        <p:origin x="-496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33" Type="http://schemas.openxmlformats.org/officeDocument/2006/relationships/theme" Target="theme/theme1.xml"/><Relationship Id="rId3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fld id="{AF650B70-8904-B643-A43D-501A5FC83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26" charset="-128"/>
        <a:cs typeface="ＭＳ Ｐゴシック" pitchFamily="2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7F5DD6-4F3A-774B-969D-27088C06C625}" type="slidenum">
              <a:rPr lang="en-US">
                <a:latin typeface="Arial" pitchFamily="26" charset="0"/>
              </a:rPr>
              <a:pPr/>
              <a:t>2</a:t>
            </a:fld>
            <a:endParaRPr lang="en-US">
              <a:latin typeface="Arial" pitchFamily="2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2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47800-E239-FC47-8678-137372285F6B}" type="slidenum">
              <a:rPr lang="en-US">
                <a:latin typeface="Arial" pitchFamily="26" charset="0"/>
              </a:rPr>
              <a:pPr/>
              <a:t>10</a:t>
            </a:fld>
            <a:endParaRPr lang="en-US">
              <a:latin typeface="Arial" pitchFamily="26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pitchFamily="2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48F2FC-AAAD-7442-B379-12D8B41F95C2}" type="slidenum">
              <a:rPr lang="en-US">
                <a:latin typeface="Arial" pitchFamily="26" charset="0"/>
              </a:rPr>
              <a:pPr/>
              <a:t>13</a:t>
            </a:fld>
            <a:endParaRPr lang="en-US">
              <a:latin typeface="Arial" pitchFamily="26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pitchFamily="2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13680-102B-6E47-ACBF-6898E8C0D6ED}" type="slidenum">
              <a:rPr lang="en-US">
                <a:latin typeface="Arial" pitchFamily="26" charset="0"/>
              </a:rPr>
              <a:pPr/>
              <a:t>25</a:t>
            </a:fld>
            <a:endParaRPr lang="en-US">
              <a:latin typeface="Arial" pitchFamily="26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pitchFamily="2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1.jpeg"/><Relationship Id="rId7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GEANT2_white-transpar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141288"/>
            <a:ext cx="2335213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5"/>
          <p:cNvSpPr>
            <a:spLocks noChangeShapeType="1"/>
          </p:cNvSpPr>
          <p:nvPr/>
        </p:nvSpPr>
        <p:spPr bwMode="auto">
          <a:xfrm flipV="1">
            <a:off x="6192838" y="844550"/>
            <a:ext cx="2951162" cy="0"/>
          </a:xfrm>
          <a:prstGeom prst="line">
            <a:avLst/>
          </a:prstGeom>
          <a:noFill/>
          <a:ln w="22225">
            <a:solidFill>
              <a:srgbClr val="9C8DC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2" charset="0"/>
            </a:endParaRPr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 flipV="1">
            <a:off x="6192838" y="1092200"/>
            <a:ext cx="2951162" cy="0"/>
          </a:xfrm>
          <a:prstGeom prst="line">
            <a:avLst/>
          </a:prstGeom>
          <a:noFill/>
          <a:ln w="22225">
            <a:solidFill>
              <a:srgbClr val="9C8DC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2" charset="0"/>
            </a:endParaRPr>
          </a:p>
        </p:txBody>
      </p:sp>
      <p:pic>
        <p:nvPicPr>
          <p:cNvPr id="7" name="Picture 17" descr="network3"/>
          <p:cNvPicPr>
            <a:picLocks noChangeAspect="1" noChangeArrowheads="1"/>
          </p:cNvPicPr>
          <p:nvPr/>
        </p:nvPicPr>
        <p:blipFill>
          <a:blip r:embed="rId3"/>
          <a:srcRect l="15355" t="4987" r="25172" b="25197"/>
          <a:stretch>
            <a:fillRect/>
          </a:stretch>
        </p:blipFill>
        <p:spPr bwMode="auto">
          <a:xfrm>
            <a:off x="8164513" y="0"/>
            <a:ext cx="9794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8" descr="flag"/>
          <p:cNvPicPr>
            <a:picLocks noChangeAspect="1" noChangeArrowheads="1"/>
          </p:cNvPicPr>
          <p:nvPr/>
        </p:nvPicPr>
        <p:blipFill>
          <a:blip r:embed="rId4"/>
          <a:srcRect l="3618" r="18233" b="8661"/>
          <a:stretch>
            <a:fillRect/>
          </a:stretch>
        </p:blipFill>
        <p:spPr bwMode="auto">
          <a:xfrm>
            <a:off x="6192838" y="0"/>
            <a:ext cx="9858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 descr="lights"/>
          <p:cNvPicPr>
            <a:picLocks noChangeAspect="1" noChangeArrowheads="1"/>
          </p:cNvPicPr>
          <p:nvPr/>
        </p:nvPicPr>
        <p:blipFill>
          <a:blip r:embed="rId5"/>
          <a:srcRect l="15871" t="11285" r="18086" b="11285"/>
          <a:stretch>
            <a:fillRect/>
          </a:stretch>
        </p:blipFill>
        <p:spPr bwMode="auto">
          <a:xfrm>
            <a:off x="7178675" y="0"/>
            <a:ext cx="9858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6219825" y="854075"/>
            <a:ext cx="29241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solidFill>
                  <a:schemeClr val="bg1"/>
                </a:solidFill>
                <a:latin typeface="Arial" pitchFamily="-112" charset="0"/>
              </a:rPr>
              <a:t>Connect. Communicate. Collaborate</a:t>
            </a:r>
          </a:p>
        </p:txBody>
      </p: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0" y="5943600"/>
            <a:ext cx="9144000" cy="914400"/>
            <a:chOff x="0" y="3744"/>
            <a:chExt cx="5760" cy="576"/>
          </a:xfrm>
        </p:grpSpPr>
        <p:sp>
          <p:nvSpPr>
            <p:cNvPr id="12" name="Rectangle 23"/>
            <p:cNvSpPr>
              <a:spLocks noChangeArrowheads="1"/>
            </p:cNvSpPr>
            <p:nvPr userDrawn="1"/>
          </p:nvSpPr>
          <p:spPr bwMode="auto">
            <a:xfrm>
              <a:off x="0" y="3748"/>
              <a:ext cx="5760" cy="5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GB" sz="1800">
                <a:latin typeface="Arial" pitchFamily="-112" charset="0"/>
              </a:endParaRPr>
            </a:p>
          </p:txBody>
        </p:sp>
        <p:pic>
          <p:nvPicPr>
            <p:cNvPr id="13" name="Picture 24" descr="GEANT2 logo 72dpi RGB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42" y="3795"/>
              <a:ext cx="1043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Line 25"/>
            <p:cNvSpPr>
              <a:spLocks noChangeShapeType="1"/>
            </p:cNvSpPr>
            <p:nvPr userDrawn="1"/>
          </p:nvSpPr>
          <p:spPr bwMode="auto">
            <a:xfrm flipV="1">
              <a:off x="0" y="3744"/>
              <a:ext cx="5760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Arial" pitchFamily="-112" charset="0"/>
              </a:endParaRPr>
            </a:p>
          </p:txBody>
        </p:sp>
      </p:grpSp>
      <p:pic>
        <p:nvPicPr>
          <p:cNvPr id="15" name="Picture 27" descr="lgRedIRIS01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6172200"/>
            <a:ext cx="1936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2625" y="2133600"/>
            <a:ext cx="7772400" cy="1470025"/>
          </a:xfrm>
        </p:spPr>
        <p:txBody>
          <a:bodyPr anchor="ctr"/>
          <a:lstStyle>
            <a:lvl1pPr>
              <a:spcBef>
                <a:spcPct val="0"/>
              </a:spcBef>
              <a:defRPr sz="4000"/>
            </a:lvl1pPr>
          </a:lstStyle>
          <a:p>
            <a:r>
              <a:rPr lang="en-US"/>
              <a:t>Clic para editar título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2625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142875"/>
            <a:ext cx="2135187" cy="5802313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42875"/>
            <a:ext cx="6253163" cy="5802313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457325"/>
            <a:ext cx="4194175" cy="4487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7325"/>
            <a:ext cx="4194175" cy="4487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6" Type="http://schemas.openxmlformats.org/officeDocument/2006/relationships/image" Target="../media/image4.jpeg"/><Relationship Id="rId1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3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"/>
          <p:cNvGrpSpPr>
            <a:grpSpLocks/>
          </p:cNvGrpSpPr>
          <p:nvPr/>
        </p:nvGrpSpPr>
        <p:grpSpPr bwMode="auto">
          <a:xfrm>
            <a:off x="0" y="5943600"/>
            <a:ext cx="9144000" cy="914400"/>
            <a:chOff x="0" y="3744"/>
            <a:chExt cx="5760" cy="576"/>
          </a:xfrm>
        </p:grpSpPr>
        <p:sp>
          <p:nvSpPr>
            <p:cNvPr id="1045" name="Rectangle 21"/>
            <p:cNvSpPr>
              <a:spLocks noChangeArrowheads="1"/>
            </p:cNvSpPr>
            <p:nvPr userDrawn="1"/>
          </p:nvSpPr>
          <p:spPr bwMode="auto">
            <a:xfrm>
              <a:off x="0" y="3748"/>
              <a:ext cx="5760" cy="5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GB" sz="1800">
                <a:latin typeface="Arial" pitchFamily="-112" charset="0"/>
              </a:endParaRPr>
            </a:p>
          </p:txBody>
        </p:sp>
        <p:pic>
          <p:nvPicPr>
            <p:cNvPr id="1037" name="Picture 22" descr="GEANT2 logo 72dpi RGB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42" y="3795"/>
              <a:ext cx="1043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7" name="Line 23"/>
            <p:cNvSpPr>
              <a:spLocks noChangeShapeType="1"/>
            </p:cNvSpPr>
            <p:nvPr userDrawn="1"/>
          </p:nvSpPr>
          <p:spPr bwMode="auto">
            <a:xfrm flipV="1">
              <a:off x="0" y="3744"/>
              <a:ext cx="5760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Arial" pitchFamily="-112" charset="0"/>
              </a:endParaRPr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1625" y="142875"/>
            <a:ext cx="5621338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 para editar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1625" y="1457325"/>
            <a:ext cx="8540750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pic>
        <p:nvPicPr>
          <p:cNvPr id="1029" name="Picture 26" descr="network3"/>
          <p:cNvPicPr>
            <a:picLocks noChangeAspect="1" noChangeArrowheads="1"/>
          </p:cNvPicPr>
          <p:nvPr/>
        </p:nvPicPr>
        <p:blipFill>
          <a:blip r:embed="rId14"/>
          <a:srcRect l="15355" t="4987" r="25172" b="25197"/>
          <a:stretch>
            <a:fillRect/>
          </a:stretch>
        </p:blipFill>
        <p:spPr bwMode="auto">
          <a:xfrm>
            <a:off x="8164513" y="0"/>
            <a:ext cx="9794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7" descr="flag"/>
          <p:cNvPicPr>
            <a:picLocks noChangeAspect="1" noChangeArrowheads="1"/>
          </p:cNvPicPr>
          <p:nvPr/>
        </p:nvPicPr>
        <p:blipFill>
          <a:blip r:embed="rId15"/>
          <a:srcRect l="3618" r="18233" b="8661"/>
          <a:stretch>
            <a:fillRect/>
          </a:stretch>
        </p:blipFill>
        <p:spPr bwMode="auto">
          <a:xfrm>
            <a:off x="6192838" y="0"/>
            <a:ext cx="9858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8" descr="lights"/>
          <p:cNvPicPr>
            <a:picLocks noChangeAspect="1" noChangeArrowheads="1"/>
          </p:cNvPicPr>
          <p:nvPr/>
        </p:nvPicPr>
        <p:blipFill>
          <a:blip r:embed="rId16"/>
          <a:srcRect l="15871" t="11285" r="18086" b="11285"/>
          <a:stretch>
            <a:fillRect/>
          </a:stretch>
        </p:blipFill>
        <p:spPr bwMode="auto">
          <a:xfrm>
            <a:off x="7178675" y="0"/>
            <a:ext cx="9858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 flipV="1">
            <a:off x="6192838" y="844550"/>
            <a:ext cx="2951162" cy="0"/>
          </a:xfrm>
          <a:prstGeom prst="line">
            <a:avLst/>
          </a:prstGeom>
          <a:noFill/>
          <a:ln w="22225">
            <a:solidFill>
              <a:srgbClr val="9C8DC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2" charset="0"/>
            </a:endParaRPr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flipV="1">
            <a:off x="6192838" y="1092200"/>
            <a:ext cx="2951162" cy="0"/>
          </a:xfrm>
          <a:prstGeom prst="line">
            <a:avLst/>
          </a:prstGeom>
          <a:noFill/>
          <a:ln w="22225">
            <a:solidFill>
              <a:srgbClr val="9C8DC3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pitchFamily="-112" charset="0"/>
            </a:endParaRPr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6219825" y="854075"/>
            <a:ext cx="29241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>
                <a:solidFill>
                  <a:schemeClr val="bg1"/>
                </a:solidFill>
                <a:latin typeface="Arial" pitchFamily="-112" charset="0"/>
              </a:rPr>
              <a:t>Connect. Communicate. Collaborate</a:t>
            </a:r>
          </a:p>
        </p:txBody>
      </p:sp>
      <p:pic>
        <p:nvPicPr>
          <p:cNvPr id="1035" name="Picture 33" descr="lgRedIRIS01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6858000" y="6172200"/>
            <a:ext cx="19367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  <a:ea typeface="ＭＳ Ｐゴシック" pitchFamily="26" charset="-128"/>
          <a:cs typeface="ＭＳ Ｐゴシック" pitchFamily="26" charset="-128"/>
        </a:defRPr>
      </a:lvl2pPr>
      <a:lvl3pPr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  <a:ea typeface="ＭＳ Ｐゴシック" pitchFamily="26" charset="-128"/>
          <a:cs typeface="ＭＳ Ｐゴシック" pitchFamily="26" charset="-128"/>
        </a:defRPr>
      </a:lvl3pPr>
      <a:lvl4pPr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  <a:ea typeface="ＭＳ Ｐゴシック" pitchFamily="26" charset="-128"/>
          <a:cs typeface="ＭＳ Ｐゴシック" pitchFamily="26" charset="-128"/>
        </a:defRPr>
      </a:lvl4pPr>
      <a:lvl5pPr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  <a:ea typeface="ＭＳ Ｐゴシック" pitchFamily="26" charset="-128"/>
          <a:cs typeface="ＭＳ Ｐゴシック" pitchFamily="26" charset="-128"/>
        </a:defRPr>
      </a:lvl5pPr>
      <a:lvl6pPr marL="457200" algn="l" rtl="0" fontAlgn="base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</a:defRPr>
      </a:lvl6pPr>
      <a:lvl7pPr marL="914400" algn="l" rtl="0" fontAlgn="base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</a:defRPr>
      </a:lvl7pPr>
      <a:lvl8pPr marL="1371600" algn="l" rtl="0" fontAlgn="base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</a:defRPr>
      </a:lvl8pPr>
      <a:lvl9pPr marL="1828800" algn="l" rtl="0" fontAlgn="base">
        <a:spcBef>
          <a:spcPct val="20000"/>
        </a:spcBef>
        <a:spcAft>
          <a:spcPct val="0"/>
        </a:spcAft>
        <a:defRPr sz="3200" b="1">
          <a:solidFill>
            <a:schemeClr val="bg1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28.pdf"/><Relationship Id="rId6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32.pdf"/><Relationship Id="rId6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36.pdf"/><Relationship Id="rId6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38.pdf"/><Relationship Id="rId6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9" Type="http://schemas.openxmlformats.org/officeDocument/2006/relationships/image" Target="../media/image21.png"/><Relationship Id="rId20" Type="http://schemas.openxmlformats.org/officeDocument/2006/relationships/image" Target="../media/image22.jpeg"/><Relationship Id="rId21" Type="http://schemas.openxmlformats.org/officeDocument/2006/relationships/image" Target="../media/image23.jpeg"/><Relationship Id="rId22" Type="http://schemas.openxmlformats.org/officeDocument/2006/relationships/image" Target="../media/image24.png"/><Relationship Id="rId23" Type="http://schemas.openxmlformats.org/officeDocument/2006/relationships/image" Target="../media/image25.png"/><Relationship Id="rId10" Type="http://schemas.openxmlformats.org/officeDocument/2006/relationships/image" Target="../media/image12.jpeg"/><Relationship Id="rId11" Type="http://schemas.openxmlformats.org/officeDocument/2006/relationships/image" Target="../media/image13.jpe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jpeg"/><Relationship Id="rId15" Type="http://schemas.openxmlformats.org/officeDocument/2006/relationships/image" Target="../media/image17.jpeg"/><Relationship Id="rId16" Type="http://schemas.openxmlformats.org/officeDocument/2006/relationships/image" Target="../media/image18.png"/><Relationship Id="rId17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7.jpe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jpeg"/><Relationship Id="rId9" Type="http://schemas.openxmlformats.org/officeDocument/2006/relationships/image" Target="../media/image11.jpeg"/><Relationship Id="rId18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The authN and authR infrastructure of perfSONAR MDM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Ann Arbor, MI, September </a:t>
            </a:r>
            <a:r>
              <a:rPr lang="en-US" dirty="0"/>
              <a:t>2008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Outline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457325"/>
            <a:ext cx="8540750" cy="4492625"/>
          </a:xfrm>
        </p:spPr>
        <p:txBody>
          <a:bodyPr/>
          <a:lstStyle/>
          <a:p>
            <a:pPr eaLnBrk="1" hangingPunct="1"/>
            <a:r>
              <a:rPr lang="en-US"/>
              <a:t>What is MDM perfSONAR?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Which problem has been solved?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AAI of perfSONAR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Conclusion and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Which problem has been solved?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User groups using perfSONAR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NOC (Network Operations Center) / PERT (Performance Emergency Response Team) staff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Project members (e.g. EGEE project)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End users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Administrative/non-technical staff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/>
              <a:t>Users accessing perfSONAR services in a multi-domain environment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Which problem has been solved?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PerfSONAR services have to be protected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Accepting messages only from allowed users/user groups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Providing them only the data they need to get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/>
              <a:t>The scenario we had found…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Different languages for web services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Different languages for visualization tools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Different AAIs in each domain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Not only the common web-based single sign-on solution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Outline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457325"/>
            <a:ext cx="8540750" cy="4492625"/>
          </a:xfrm>
        </p:spPr>
        <p:txBody>
          <a:bodyPr/>
          <a:lstStyle/>
          <a:p>
            <a:pPr eaLnBrk="1" hangingPunct="1"/>
            <a:r>
              <a:rPr lang="en-US"/>
              <a:t>What is MDM perfSONAR?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Which problem has been solved?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The AAI of perfSONAR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Conclusion and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AAI of perfSONAR MDM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/>
              <a:t>The Authentication and authorization Service (AS)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>
                <a:ea typeface="ＭＳ Ｐゴシック" pitchFamily="26" charset="-128"/>
              </a:rPr>
              <a:t>Developed as another perfSONAR service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 dirty="0">
                <a:ea typeface="ＭＳ Ｐゴシック" pitchFamily="26" charset="-128"/>
              </a:rPr>
              <a:t>It is used by other services for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1800" dirty="0">
                <a:ea typeface="ＭＳ Ｐゴシック" pitchFamily="26" charset="-128"/>
              </a:rPr>
              <a:t>Checking whether the user is authenticated</a:t>
            </a:r>
          </a:p>
          <a:p>
            <a:pPr lvl="2" eaLnBrk="1" hangingPunct="1">
              <a:lnSpc>
                <a:spcPct val="80000"/>
              </a:lnSpc>
            </a:pPr>
            <a:endParaRPr lang="en-US" sz="1800" dirty="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1800" dirty="0">
                <a:ea typeface="ＭＳ Ｐゴシック" pitchFamily="26" charset="-128"/>
              </a:rPr>
              <a:t>Checking whether the user is allowed to do an action in a service</a:t>
            </a:r>
          </a:p>
          <a:p>
            <a:pPr lvl="2" eaLnBrk="1" hangingPunct="1">
              <a:lnSpc>
                <a:spcPct val="80000"/>
              </a:lnSpc>
            </a:pPr>
            <a:endParaRPr lang="en-US" sz="1800" dirty="0" smtClean="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ea typeface="ＭＳ Ｐゴシック" pitchFamily="26" charset="-128"/>
              </a:rPr>
              <a:t>Checking </a:t>
            </a:r>
            <a:r>
              <a:rPr lang="en-US" sz="1800" dirty="0">
                <a:ea typeface="ＭＳ Ｐゴシック" pitchFamily="26" charset="-128"/>
              </a:rPr>
              <a:t>user’s attributes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s-ES_tradnl" sz="1800" dirty="0">
                <a:solidFill>
                  <a:srgbClr val="FFFF00"/>
                </a:solidFill>
              </a:rPr>
              <a:t>http://</a:t>
            </a:r>
            <a:r>
              <a:rPr lang="es-ES_tradnl" sz="1800" dirty="0" err="1">
                <a:solidFill>
                  <a:srgbClr val="FFFF00"/>
                </a:solidFill>
              </a:rPr>
              <a:t>wiki.perfsonar.net</a:t>
            </a:r>
            <a:r>
              <a:rPr lang="es-ES_tradnl" sz="1800" dirty="0">
                <a:solidFill>
                  <a:srgbClr val="FFFF00"/>
                </a:solidFill>
              </a:rPr>
              <a:t>/jra1-</a:t>
            </a:r>
            <a:r>
              <a:rPr lang="es-ES_tradnl" sz="1800" dirty="0" err="1">
                <a:solidFill>
                  <a:srgbClr val="FFFF00"/>
                </a:solidFill>
              </a:rPr>
              <a:t>wiki</a:t>
            </a:r>
            <a:r>
              <a:rPr lang="es-ES_tradnl" sz="1800" dirty="0">
                <a:solidFill>
                  <a:srgbClr val="FFFF00"/>
                </a:solidFill>
              </a:rPr>
              <a:t>/</a:t>
            </a:r>
            <a:r>
              <a:rPr lang="es-ES_tradnl" sz="1800" dirty="0" err="1">
                <a:solidFill>
                  <a:srgbClr val="FFFF00"/>
                </a:solidFill>
              </a:rPr>
              <a:t>index.php</a:t>
            </a:r>
            <a:r>
              <a:rPr lang="es-ES_tradnl" sz="1800" dirty="0">
                <a:solidFill>
                  <a:srgbClr val="FFFF00"/>
                </a:solidFill>
              </a:rPr>
              <a:t>/</a:t>
            </a:r>
            <a:r>
              <a:rPr lang="es-ES_tradnl" sz="1800" dirty="0" err="1">
                <a:solidFill>
                  <a:srgbClr val="FFFF00"/>
                </a:solidFill>
              </a:rPr>
              <a:t>Authentication_Service_resources</a:t>
            </a:r>
            <a:endParaRPr lang="en-US" sz="1800" dirty="0"/>
          </a:p>
          <a:p>
            <a:pPr eaLnBrk="1" hangingPunct="1"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rgbClr val="003F5F"/>
                </a:solidFill>
              </a:rPr>
              <a:t>The AAI of perfSONAR </a:t>
            </a:r>
            <a:r>
              <a:rPr lang="en-US" dirty="0" smtClean="0">
                <a:solidFill>
                  <a:srgbClr val="003F5F"/>
                </a:solidFill>
              </a:rPr>
              <a:t>MDM</a:t>
            </a:r>
            <a:endParaRPr lang="en-US" dirty="0">
              <a:solidFill>
                <a:srgbClr val="003F5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3799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0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801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2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3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4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905000" y="1219200"/>
            <a:ext cx="5165710" cy="458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AAI of perfSONAR MDM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z="2000"/>
              <a:t>What does eduGAIN offer perfSONAR?</a:t>
            </a:r>
          </a:p>
          <a:p>
            <a:pPr lvl="1" eaLnBrk="1" hangingPunct="1"/>
            <a:r>
              <a:rPr lang="en-GB" sz="2000">
                <a:ea typeface="ＭＳ Ｐゴシック" pitchFamily="26" charset="-128"/>
              </a:rPr>
              <a:t>An unified framework of digital identity</a:t>
            </a:r>
          </a:p>
          <a:p>
            <a:pPr lvl="2" eaLnBrk="1" hangingPunct="1"/>
            <a:r>
              <a:rPr lang="en-GB" sz="2000">
                <a:ea typeface="ＭＳ Ｐゴシック" pitchFamily="26" charset="-128"/>
              </a:rPr>
              <a:t>URN registry service</a:t>
            </a:r>
          </a:p>
          <a:p>
            <a:pPr lvl="2" eaLnBrk="1" hangingPunct="1"/>
            <a:r>
              <a:rPr lang="en-GB" sz="2000">
                <a:ea typeface="ＭＳ Ｐゴシック" pitchFamily="26" charset="-128"/>
              </a:rPr>
              <a:t>PKI service</a:t>
            </a:r>
          </a:p>
          <a:p>
            <a:pPr lvl="2" eaLnBrk="1" hangingPunct="1"/>
            <a:r>
              <a:rPr lang="en-GB" sz="2000">
                <a:ea typeface="ＭＳ Ｐゴシック" pitchFamily="26" charset="-128"/>
              </a:rPr>
              <a:t>Neutral area of identity providers and messages</a:t>
            </a:r>
          </a:p>
          <a:p>
            <a:pPr lvl="3" eaLnBrk="1" hangingPunct="1"/>
            <a:r>
              <a:rPr lang="en-GB" sz="1600">
                <a:ea typeface="ＭＳ Ｐゴシック" pitchFamily="26" charset="-128"/>
              </a:rPr>
              <a:t>Shibboleth, PAPI, FEIDE, A-Select, …</a:t>
            </a:r>
          </a:p>
          <a:p>
            <a:pPr lvl="2" eaLnBrk="1" hangingPunct="1"/>
            <a:r>
              <a:rPr lang="en-GB" sz="2000">
                <a:ea typeface="ＭＳ Ｐゴシック" pitchFamily="26" charset="-128"/>
              </a:rPr>
              <a:t>MetaData Service</a:t>
            </a:r>
          </a:p>
          <a:p>
            <a:pPr lvl="2" eaLnBrk="1" hangingPunct="1"/>
            <a:r>
              <a:rPr lang="en-GB" sz="2000">
                <a:ea typeface="ＭＳ Ｐゴシック" pitchFamily="26" charset="-128"/>
              </a:rPr>
              <a:t>GÉANT Identity Provider (GIdP) for “homeless”</a:t>
            </a:r>
          </a:p>
          <a:p>
            <a:pPr lvl="2" eaLnBrk="1" hangingPunct="1"/>
            <a:r>
              <a:rPr lang="en-GB" sz="2000">
                <a:ea typeface="ＭＳ Ｐゴシック" pitchFamily="26" charset="-128"/>
              </a:rPr>
              <a:t>Java-based libraries for interacting with eduGAIN components</a:t>
            </a:r>
          </a:p>
          <a:p>
            <a:pPr lvl="1" eaLnBrk="1" hangingPunct="1"/>
            <a:r>
              <a:rPr lang="en-GB" sz="2000">
                <a:ea typeface="ＭＳ Ｐゴシック" pitchFamily="26" charset="-128"/>
              </a:rPr>
              <a:t>Support for our problems! :-)</a:t>
            </a:r>
          </a:p>
          <a:p>
            <a:pPr eaLnBrk="1" hangingPunct="1"/>
            <a:r>
              <a:rPr lang="en-GB" sz="2000"/>
              <a:t>What does NOT eduGAIN offer perfSONAR?</a:t>
            </a:r>
          </a:p>
          <a:p>
            <a:pPr lvl="1" eaLnBrk="1" hangingPunct="1"/>
            <a:r>
              <a:rPr lang="en-GB" sz="2000">
                <a:ea typeface="ＭＳ Ｐゴシック" pitchFamily="26" charset="-128"/>
              </a:rPr>
              <a:t>An Authentication and Authorization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AAI of perfSONAR MDM: profiles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/>
              <a:t>Transmission of credentials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>
                <a:ea typeface="ＭＳ Ｐゴシック" pitchFamily="26" charset="-128"/>
              </a:rPr>
              <a:t>Clients send security tokens representing themselves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>
                <a:ea typeface="ＭＳ Ｐゴシック" pitchFamily="26" charset="-128"/>
              </a:rPr>
              <a:t>Web Service Security (WS-SEC) standard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/>
              <a:t>Different clients - different profiles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i="1">
                <a:ea typeface="ＭＳ Ｐゴシック" pitchFamily="26" charset="-128"/>
              </a:rPr>
              <a:t>Automated Client (AC) profile</a:t>
            </a:r>
            <a:r>
              <a:rPr lang="en-US" sz="2000">
                <a:ea typeface="ＭＳ Ｐゴシック" pitchFamily="26" charset="-128"/>
              </a:rPr>
              <a:t>: without human interaction Scripts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i="1">
                <a:ea typeface="ＭＳ Ｐゴシック" pitchFamily="26" charset="-128"/>
              </a:rPr>
              <a:t>Client in a Web containEr (WE) profile</a:t>
            </a:r>
            <a:r>
              <a:rPr lang="en-US" sz="2000">
                <a:ea typeface="ＭＳ Ｐゴシック" pitchFamily="26" charset="-128"/>
              </a:rPr>
              <a:t>: web-based applications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i="1">
                <a:ea typeface="ＭＳ Ｐゴシック" pitchFamily="26" charset="-128"/>
              </a:rPr>
              <a:t>User behind a Client (UbC) profile</a:t>
            </a:r>
            <a:r>
              <a:rPr lang="en-US" sz="2000">
                <a:ea typeface="ＭＳ Ｐゴシック" pitchFamily="26" charset="-128"/>
              </a:rPr>
              <a:t>: non web-based applications</a:t>
            </a: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0" y="4343400"/>
            <a:ext cx="9144000" cy="160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773" name="Picture 10" descr="AS workfl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343400"/>
            <a:ext cx="7219950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The AAI of perfSONAR MDM: AC profile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3799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0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801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2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3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4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sp>
        <p:nvSpPr>
          <p:cNvPr id="33797" name="Rectangle 14"/>
          <p:cNvSpPr>
            <a:spLocks noChangeArrowheads="1"/>
          </p:cNvSpPr>
          <p:nvPr/>
        </p:nvSpPr>
        <p:spPr bwMode="auto">
          <a:xfrm>
            <a:off x="301625" y="3505200"/>
            <a:ext cx="854075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buFontTx/>
              <a:buChar char="•"/>
            </a:pPr>
            <a:endParaRPr lang="es-ES_tradnl" sz="1800">
              <a:solidFill>
                <a:srgbClr val="003F5F"/>
              </a:solidFill>
            </a:endParaRPr>
          </a:p>
          <a:p>
            <a:pPr marL="342900" indent="-342900" eaLnBrk="0" hangingPunct="0">
              <a:buFontTx/>
              <a:buChar char="•"/>
            </a:pPr>
            <a:r>
              <a:rPr lang="es-ES_tradnl" sz="1800">
                <a:solidFill>
                  <a:srgbClr val="003F5F"/>
                </a:solidFill>
              </a:rPr>
              <a:t>Unique and non-transferable ID for each client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s-ES_tradnl" sz="1800">
                <a:solidFill>
                  <a:srgbClr val="003F5F"/>
                </a:solidFill>
                <a:ea typeface="ＭＳ Ｐゴシック" pitchFamily="26" charset="-128"/>
                <a:cs typeface="ＭＳ Ｐゴシック" pitchFamily="26" charset="-128"/>
              </a:rPr>
              <a:t>URN obtained from eduGAIN registry service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s-ES_tradnl" sz="1800">
                <a:solidFill>
                  <a:srgbClr val="003F5F"/>
                </a:solidFill>
              </a:rPr>
              <a:t>Private and public key valid in the eduGAIN trust model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s-ES_tradnl" sz="1800">
                <a:solidFill>
                  <a:srgbClr val="003F5F"/>
                </a:solidFill>
                <a:ea typeface="ＭＳ Ｐゴシック" pitchFamily="26" charset="-128"/>
                <a:cs typeface="ＭＳ Ｐゴシック" pitchFamily="26" charset="-128"/>
              </a:rPr>
              <a:t>Subject Alternative Name of the cert contains the URN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s-ES_tradnl" sz="1800">
                <a:solidFill>
                  <a:srgbClr val="003F5F"/>
                </a:solidFill>
                <a:ea typeface="ＭＳ Ｐゴシック" pitchFamily="26" charset="-128"/>
                <a:cs typeface="ＭＳ Ｐゴシック" pitchFamily="26" charset="-128"/>
              </a:rPr>
              <a:t>Obtained from eduGAIN PKI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s-ES_tradnl" sz="1800">
                <a:solidFill>
                  <a:srgbClr val="003F5F"/>
                </a:solidFill>
              </a:rPr>
              <a:t>Security Token is based on the X.509 certificate</a:t>
            </a:r>
            <a:endParaRPr lang="en-US" sz="1800">
              <a:solidFill>
                <a:srgbClr val="003F5F"/>
              </a:solidFill>
            </a:endParaRPr>
          </a:p>
        </p:txBody>
      </p:sp>
      <p:pic>
        <p:nvPicPr>
          <p:cNvPr id="33798" name="Picture 17" descr="AC cas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9050" y="1371600"/>
            <a:ext cx="91821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The AAI of perfSONAR MDM: AC profile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3799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0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801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2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3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4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962399" y="1295400"/>
            <a:ext cx="4879975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Authentication data included in the SOAP header</a:t>
            </a:r>
          </a:p>
          <a:p>
            <a:pPr marL="800100" lvl="1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Certificate of the client sent following the X.509 profile of WS-SEC</a:t>
            </a:r>
          </a:p>
          <a:p>
            <a:pPr marL="342900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Generation of the </a:t>
            </a:r>
            <a:r>
              <a:rPr lang="en-GB" sz="1800" dirty="0" err="1" smtClean="0">
                <a:solidFill>
                  <a:srgbClr val="003F5F"/>
                </a:solidFill>
              </a:rPr>
              <a:t>ws</a:t>
            </a:r>
            <a:r>
              <a:rPr lang="en-GB" sz="1800" dirty="0" smtClean="0">
                <a:solidFill>
                  <a:srgbClr val="003F5F"/>
                </a:solidFill>
              </a:rPr>
              <a:t>-sec element is a proof of the authenticity of the client</a:t>
            </a:r>
          </a:p>
          <a:p>
            <a:pPr marL="342900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Certificate contains the component ID</a:t>
            </a:r>
          </a:p>
          <a:p>
            <a:pPr marL="800100" lvl="1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It is used for the Subject in the Attribute Request</a:t>
            </a:r>
            <a:endParaRPr lang="en-GB" sz="1800" dirty="0">
              <a:solidFill>
                <a:srgbClr val="003F5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228600" y="1219200"/>
            <a:ext cx="3583546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Outline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457325"/>
            <a:ext cx="8540750" cy="4492625"/>
          </a:xfrm>
        </p:spPr>
        <p:txBody>
          <a:bodyPr/>
          <a:lstStyle/>
          <a:p>
            <a:pPr eaLnBrk="1" hangingPunct="1"/>
            <a:r>
              <a:rPr lang="en-US" b="1"/>
              <a:t>What is MDM perfSONAR?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Which problem has been solved?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AAI of perfSONAR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Conclusion and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The AAI of perfSONAR MDM: UbC profile</a:t>
            </a: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4823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4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4825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6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7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8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304800" y="3733800"/>
            <a:ext cx="86899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/>
            <a:endParaRPr lang="es-ES_tradnl" sz="1800">
              <a:solidFill>
                <a:srgbClr val="003F5F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s-ES_tradnl" sz="1800">
              <a:solidFill>
                <a:srgbClr val="003F5F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s-ES_tradnl" sz="1800">
              <a:solidFill>
                <a:srgbClr val="003F5F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s-ES_tradnl" sz="1800">
                <a:solidFill>
                  <a:srgbClr val="003F5F"/>
                </a:solidFill>
              </a:rPr>
              <a:t>A similar case than AC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s-ES_tradnl" sz="1800">
                <a:solidFill>
                  <a:srgbClr val="003F5F"/>
                </a:solidFill>
                <a:ea typeface="ＭＳ Ｐゴシック" pitchFamily="26" charset="-128"/>
                <a:cs typeface="ＭＳ Ｐゴシック" pitchFamily="26" charset="-128"/>
              </a:rPr>
              <a:t>An online CA for getting the certficate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s-ES_tradnl" sz="1800">
                <a:solidFill>
                  <a:srgbClr val="003F5F"/>
                </a:solidFill>
                <a:ea typeface="ＭＳ Ｐゴシック" pitchFamily="26" charset="-128"/>
                <a:cs typeface="ＭＳ Ｐゴシック" pitchFamily="26" charset="-128"/>
              </a:rPr>
              <a:t>SASL CA</a:t>
            </a:r>
            <a:endParaRPr lang="en-US" sz="1800">
              <a:solidFill>
                <a:srgbClr val="003F5F"/>
              </a:solidFill>
              <a:ea typeface="ＭＳ Ｐゴシック" pitchFamily="26" charset="-128"/>
              <a:cs typeface="ＭＳ Ｐゴシック" pitchFamily="26" charset="-128"/>
            </a:endParaRPr>
          </a:p>
        </p:txBody>
      </p:sp>
      <p:pic>
        <p:nvPicPr>
          <p:cNvPr id="34822" name="Picture 16" descr="UbC cas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447800"/>
            <a:ext cx="9144000" cy="317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The AAI of perfSONAR MDM: WE profile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5847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5849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0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1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2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sp>
        <p:nvSpPr>
          <p:cNvPr id="35845" name="Rectangle 11"/>
          <p:cNvSpPr>
            <a:spLocks noChangeArrowheads="1"/>
          </p:cNvSpPr>
          <p:nvPr/>
        </p:nvSpPr>
        <p:spPr bwMode="auto">
          <a:xfrm>
            <a:off x="301625" y="3505200"/>
            <a:ext cx="854075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buFontTx/>
              <a:buChar char="•"/>
            </a:pPr>
            <a:endParaRPr lang="es-ES_tradnl">
              <a:solidFill>
                <a:srgbClr val="003F5F"/>
              </a:solidFill>
            </a:endParaRPr>
          </a:p>
          <a:p>
            <a:pPr marL="342900" indent="-342900" eaLnBrk="0" hangingPunct="0">
              <a:buFontTx/>
              <a:buChar char="•"/>
            </a:pPr>
            <a:endParaRPr lang="es-ES_tradnl">
              <a:solidFill>
                <a:srgbClr val="003F5F"/>
              </a:solidFill>
            </a:endParaRPr>
          </a:p>
          <a:p>
            <a:pPr marL="342900" indent="-342900" eaLnBrk="0" hangingPunct="0">
              <a:buFontTx/>
              <a:buChar char="•"/>
            </a:pPr>
            <a:endParaRPr lang="es-ES_tradnl">
              <a:solidFill>
                <a:srgbClr val="003F5F"/>
              </a:solidFill>
            </a:endParaRPr>
          </a:p>
          <a:p>
            <a:pPr marL="342900" indent="-342900" eaLnBrk="0" hangingPunct="0">
              <a:buFontTx/>
              <a:buChar char="•"/>
            </a:pPr>
            <a:endParaRPr lang="es-ES_tradnl">
              <a:solidFill>
                <a:srgbClr val="003F5F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>
                <a:solidFill>
                  <a:srgbClr val="003F5F"/>
                </a:solidFill>
              </a:rPr>
              <a:t>Uses the eduGAIN webSSO profile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>
                <a:solidFill>
                  <a:srgbClr val="003F5F"/>
                </a:solidFill>
              </a:rPr>
              <a:t>SAML assertions contain user’s credentials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>
                <a:solidFill>
                  <a:srgbClr val="003F5F"/>
                </a:solidFill>
              </a:rPr>
              <a:t>Clients must have a pair of keys valid in the eduGAIN trust model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>
                <a:solidFill>
                  <a:srgbClr val="003F5F"/>
                </a:solidFill>
              </a:rPr>
              <a:t>Security Token is based on SAML assertions</a:t>
            </a:r>
            <a:endParaRPr lang="en-US">
              <a:solidFill>
                <a:srgbClr val="003F5F"/>
              </a:solidFill>
            </a:endParaRPr>
          </a:p>
        </p:txBody>
      </p:sp>
      <p:pic>
        <p:nvPicPr>
          <p:cNvPr id="35846" name="Picture 16" descr="WE cas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309688"/>
            <a:ext cx="9144000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The AAI of perfSONAR MDM: WE profile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5847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5849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0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1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2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301625" y="1371600"/>
            <a:ext cx="854075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Constraints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of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relayed</a:t>
            </a:r>
            <a:r>
              <a:rPr lang="es-ES_tradnl" sz="1800" dirty="0" smtClean="0">
                <a:solidFill>
                  <a:srgbClr val="003F5F"/>
                </a:solidFill>
              </a:rPr>
              <a:t>-</a:t>
            </a:r>
            <a:r>
              <a:rPr lang="es-ES_tradnl" sz="1800" dirty="0" err="1" smtClean="0">
                <a:solidFill>
                  <a:srgbClr val="003F5F"/>
                </a:solidFill>
              </a:rPr>
              <a:t>trust</a:t>
            </a:r>
            <a:r>
              <a:rPr lang="es-ES_tradnl" sz="1800" dirty="0" smtClean="0">
                <a:solidFill>
                  <a:srgbClr val="003F5F"/>
                </a:solidFill>
              </a:rPr>
              <a:t> SAML </a:t>
            </a:r>
            <a:r>
              <a:rPr lang="es-ES_tradnl" sz="1800" dirty="0" err="1" smtClean="0">
                <a:solidFill>
                  <a:srgbClr val="003F5F"/>
                </a:solidFill>
              </a:rPr>
              <a:t>assertion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It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must</a:t>
            </a:r>
            <a:r>
              <a:rPr lang="es-ES_tradnl" sz="1800" dirty="0" smtClean="0">
                <a:solidFill>
                  <a:srgbClr val="003F5F"/>
                </a:solidFill>
              </a:rPr>
              <a:t> be </a:t>
            </a:r>
            <a:r>
              <a:rPr lang="es-ES_tradnl" sz="1800" dirty="0" err="1" smtClean="0">
                <a:solidFill>
                  <a:srgbClr val="003F5F"/>
                </a:solidFill>
              </a:rPr>
              <a:t>bound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to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client</a:t>
            </a:r>
            <a:r>
              <a:rPr lang="es-ES_tradnl" sz="1800" dirty="0" smtClean="0">
                <a:solidFill>
                  <a:srgbClr val="003F5F"/>
                </a:solidFill>
              </a:rPr>
              <a:t> by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H-BE</a:t>
            </a:r>
          </a:p>
          <a:p>
            <a:pPr marL="1257300" lvl="2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User’s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credentials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legally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obtained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It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must</a:t>
            </a:r>
            <a:r>
              <a:rPr lang="es-ES_tradnl" sz="1800" dirty="0" smtClean="0">
                <a:solidFill>
                  <a:srgbClr val="003F5F"/>
                </a:solidFill>
              </a:rPr>
              <a:t> be </a:t>
            </a:r>
            <a:r>
              <a:rPr lang="es-ES_tradnl" sz="1800" dirty="0" err="1" smtClean="0">
                <a:solidFill>
                  <a:srgbClr val="003F5F"/>
                </a:solidFill>
              </a:rPr>
              <a:t>bound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to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resource</a:t>
            </a:r>
            <a:r>
              <a:rPr lang="es-ES_tradnl" sz="1800" dirty="0" smtClean="0">
                <a:solidFill>
                  <a:srgbClr val="003F5F"/>
                </a:solidFill>
              </a:rPr>
              <a:t> by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client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1257300" lvl="2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Malicious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resource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cannot</a:t>
            </a:r>
            <a:r>
              <a:rPr lang="es-ES_tradnl" sz="1800" dirty="0" smtClean="0">
                <a:solidFill>
                  <a:srgbClr val="003F5F"/>
                </a:solidFill>
              </a:rPr>
              <a:t> re-use </a:t>
            </a:r>
            <a:r>
              <a:rPr lang="es-ES_tradnl" sz="1800" dirty="0" err="1" smtClean="0">
                <a:solidFill>
                  <a:srgbClr val="003F5F"/>
                </a:solidFill>
              </a:rPr>
              <a:t>it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This</a:t>
            </a:r>
            <a:r>
              <a:rPr lang="es-ES_tradnl" sz="1800" dirty="0" smtClean="0">
                <a:solidFill>
                  <a:srgbClr val="003F5F"/>
                </a:solidFill>
              </a:rPr>
              <a:t> SAML </a:t>
            </a:r>
            <a:r>
              <a:rPr lang="es-ES_tradnl" sz="1800" dirty="0" err="1" smtClean="0">
                <a:solidFill>
                  <a:srgbClr val="003F5F"/>
                </a:solidFill>
              </a:rPr>
              <a:t>assertion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contains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  <a:latin typeface="Courier"/>
                <a:cs typeface="Courier"/>
              </a:rPr>
              <a:t>AudienceRestrictionCondition</a:t>
            </a:r>
            <a:r>
              <a:rPr lang="es-ES_tradnl" sz="1800" dirty="0" smtClean="0">
                <a:solidFill>
                  <a:srgbClr val="003F5F"/>
                </a:solidFill>
                <a:latin typeface="Courier"/>
                <a:cs typeface="Courier"/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element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with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component</a:t>
            </a:r>
            <a:r>
              <a:rPr lang="es-ES_tradnl" sz="1800" dirty="0" smtClean="0">
                <a:solidFill>
                  <a:srgbClr val="003F5F"/>
                </a:solidFill>
              </a:rPr>
              <a:t> ID </a:t>
            </a:r>
            <a:r>
              <a:rPr lang="es-ES_tradnl" sz="1800" dirty="0" err="1" smtClean="0">
                <a:solidFill>
                  <a:srgbClr val="003F5F"/>
                </a:solidFill>
              </a:rPr>
              <a:t>of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resource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</a:rPr>
              <a:t>Authentication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statement</a:t>
            </a:r>
            <a:endParaRPr lang="es-ES_tradnl" sz="1800" dirty="0" smtClean="0">
              <a:solidFill>
                <a:srgbClr val="003F5F"/>
              </a:solidFill>
            </a:endParaRPr>
          </a:p>
          <a:p>
            <a:pPr marL="1257300" lvl="2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  <a:latin typeface="Courier"/>
                <a:cs typeface="Courier"/>
              </a:rPr>
              <a:t>ConfirmationMethod</a:t>
            </a:r>
            <a:r>
              <a:rPr lang="es-ES_tradnl" sz="1800" dirty="0" smtClean="0">
                <a:solidFill>
                  <a:srgbClr val="003F5F"/>
                </a:solidFill>
                <a:latin typeface="Courier"/>
                <a:cs typeface="Courier"/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element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containing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value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  <a:latin typeface="Courier"/>
                <a:cs typeface="Courier"/>
              </a:rPr>
              <a:t>relayed</a:t>
            </a:r>
            <a:r>
              <a:rPr lang="es-ES_tradnl" sz="1800" dirty="0" smtClean="0">
                <a:solidFill>
                  <a:srgbClr val="003F5F"/>
                </a:solidFill>
                <a:latin typeface="Courier"/>
                <a:cs typeface="Courier"/>
              </a:rPr>
              <a:t>-</a:t>
            </a:r>
            <a:r>
              <a:rPr lang="es-ES_tradnl" sz="1800" dirty="0" err="1" smtClean="0">
                <a:solidFill>
                  <a:srgbClr val="003F5F"/>
                </a:solidFill>
                <a:latin typeface="Courier"/>
                <a:cs typeface="Courier"/>
              </a:rPr>
              <a:t>trust</a:t>
            </a:r>
            <a:endParaRPr lang="es-ES_tradnl" sz="1800" dirty="0" smtClean="0">
              <a:solidFill>
                <a:srgbClr val="003F5F"/>
              </a:solidFill>
              <a:latin typeface="Courier"/>
              <a:cs typeface="Courier"/>
            </a:endParaRPr>
          </a:p>
          <a:p>
            <a:pPr marL="1257300" lvl="2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s-ES_tradnl" sz="1800" dirty="0" err="1" smtClean="0">
                <a:solidFill>
                  <a:srgbClr val="003F5F"/>
                </a:solidFill>
                <a:latin typeface="Courier"/>
                <a:cs typeface="Courier"/>
              </a:rPr>
              <a:t>SubjectConfirmationData</a:t>
            </a:r>
            <a:r>
              <a:rPr lang="es-ES_tradnl" sz="1800" dirty="0" smtClean="0">
                <a:solidFill>
                  <a:srgbClr val="003F5F"/>
                </a:solidFill>
                <a:latin typeface="Courier"/>
                <a:cs typeface="Courier"/>
              </a:rPr>
              <a:t> </a:t>
            </a:r>
            <a:r>
              <a:rPr lang="es-ES_tradnl" sz="1800" dirty="0" smtClean="0">
                <a:solidFill>
                  <a:srgbClr val="003F5F"/>
                </a:solidFill>
              </a:rPr>
              <a:t>has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SAML </a:t>
            </a:r>
            <a:r>
              <a:rPr lang="es-ES_tradnl" sz="1800" dirty="0" err="1" smtClean="0">
                <a:solidFill>
                  <a:srgbClr val="003F5F"/>
                </a:solidFill>
              </a:rPr>
              <a:t>assertion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got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from</a:t>
            </a:r>
            <a:r>
              <a:rPr lang="es-ES_tradnl" sz="1800" dirty="0" smtClean="0">
                <a:solidFill>
                  <a:srgbClr val="003F5F"/>
                </a:solidFill>
              </a:rPr>
              <a:t> </a:t>
            </a:r>
            <a:r>
              <a:rPr lang="es-ES_tradnl" sz="1800" dirty="0" err="1" smtClean="0">
                <a:solidFill>
                  <a:srgbClr val="003F5F"/>
                </a:solidFill>
              </a:rPr>
              <a:t>the</a:t>
            </a:r>
            <a:r>
              <a:rPr lang="es-ES_tradnl" sz="1800" dirty="0" smtClean="0">
                <a:solidFill>
                  <a:srgbClr val="003F5F"/>
                </a:solidFill>
              </a:rPr>
              <a:t> H-BE</a:t>
            </a: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s-ES_tradnl" sz="1800" dirty="0" smtClean="0">
              <a:solidFill>
                <a:srgbClr val="003F5F"/>
              </a:solidFill>
            </a:endParaRPr>
          </a:p>
          <a:p>
            <a:pPr marL="800100" lvl="1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endParaRPr lang="es-ES_tradnl" sz="1800" dirty="0">
              <a:solidFill>
                <a:srgbClr val="003F5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The AAI of perfSONAR MDM: WE profile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5847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5849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0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851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2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657599" y="1295400"/>
            <a:ext cx="5184775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Authentication data included in the SOAP header</a:t>
            </a:r>
          </a:p>
          <a:p>
            <a:pPr marL="800100" lvl="1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Relayed-trust SAML assertion sent following the X.509 and SAML profiles of WS-SEC</a:t>
            </a:r>
          </a:p>
          <a:p>
            <a:pPr marL="342900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Certificate contains the component ID of the client</a:t>
            </a:r>
          </a:p>
          <a:p>
            <a:pPr marL="342900" indent="-342900" eaLnBrk="0" hangingPunct="0">
              <a:spcAft>
                <a:spcPts val="1200"/>
              </a:spcAft>
              <a:buFontTx/>
              <a:buChar char="•"/>
            </a:pPr>
            <a:r>
              <a:rPr lang="en-GB" sz="1800" dirty="0" smtClean="0">
                <a:solidFill>
                  <a:srgbClr val="003F5F"/>
                </a:solidFill>
              </a:rPr>
              <a:t>Subject of the SAML assertion used for requesting its attributes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152401" y="1219200"/>
            <a:ext cx="3352800" cy="4802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>
                <a:solidFill>
                  <a:srgbClr val="003F5F"/>
                </a:solidFill>
              </a:rPr>
              <a:t>The AAI of perfSONAR </a:t>
            </a:r>
            <a:r>
              <a:rPr lang="en-US" dirty="0" smtClean="0">
                <a:solidFill>
                  <a:srgbClr val="003F5F"/>
                </a:solidFill>
              </a:rPr>
              <a:t>MDM: the future</a:t>
            </a:r>
            <a:endParaRPr lang="en-US" dirty="0">
              <a:solidFill>
                <a:srgbClr val="003F5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33799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0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801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2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03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4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6"/>
              <a:stretch>
                <a:fillRect/>
              </a:stretch>
            </p:blipFill>
          </mc:Fallback>
        </mc:AlternateContent>
        <p:spPr>
          <a:xfrm>
            <a:off x="345659" y="1295400"/>
            <a:ext cx="8417341" cy="451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Outline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457325"/>
            <a:ext cx="8540750" cy="4492625"/>
          </a:xfrm>
        </p:spPr>
        <p:txBody>
          <a:bodyPr/>
          <a:lstStyle/>
          <a:p>
            <a:pPr eaLnBrk="1" hangingPunct="1"/>
            <a:r>
              <a:rPr lang="en-US"/>
              <a:t>What is MDM perfSONAR?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Which problem has been solved?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AAI of perfSONAR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b="1"/>
              <a:t>Conclusion and future work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Conclusion and future work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perfSONAR has a full AAI with “minimal” efforts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Components for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Libraries for services and clients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They don’t have to understand AA issues…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… or almost </a:t>
            </a:r>
            <a:r>
              <a:rPr lang="en-US" sz="1800">
                <a:latin typeface="Abadi MT Condensed Extra Bold" pitchFamily="26" charset="0"/>
                <a:ea typeface="ＭＳ Ｐゴシック" pitchFamily="26" charset="-128"/>
              </a:rPr>
              <a:t>O:-)</a:t>
            </a:r>
            <a:endParaRPr lang="en-US" sz="180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/>
              <a:t>UbC profile has to be redesigned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It uses SASL CA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Bad choice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There is a solution on the way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“eduroam style”</a:t>
            </a:r>
          </a:p>
          <a:p>
            <a:pPr lvl="2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/>
              <a:t>We are working on the authorization part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Making easy what it isn’t easy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/>
              <a:t>Main goal for the future: </a:t>
            </a:r>
            <a:r>
              <a:rPr lang="en-US" sz="1800" b="1"/>
              <a:t>the performance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2200"/>
          </a:p>
          <a:p>
            <a:pPr eaLnBrk="1" hangingPunct="1">
              <a:buFontTx/>
              <a:buNone/>
            </a:pPr>
            <a:endParaRPr lang="en-US" sz="2200"/>
          </a:p>
          <a:p>
            <a:pPr eaLnBrk="1" hangingPunct="1">
              <a:buFontTx/>
              <a:buNone/>
            </a:pPr>
            <a:endParaRPr lang="en-US" sz="2200"/>
          </a:p>
          <a:p>
            <a:pPr algn="ctr" eaLnBrk="1" hangingPunct="1">
              <a:buFontTx/>
              <a:buNone/>
            </a:pPr>
            <a:r>
              <a:rPr lang="en-US"/>
              <a:t>Thank you for your attention!</a:t>
            </a:r>
          </a:p>
          <a:p>
            <a:pPr algn="ctr" eaLnBrk="1" hangingPunct="1">
              <a:buFontTx/>
              <a:buNone/>
            </a:pPr>
            <a:endParaRPr lang="en-US"/>
          </a:p>
          <a:p>
            <a:pPr algn="ctr" eaLnBrk="1" hangingPunct="1">
              <a:buFontTx/>
              <a:buNone/>
            </a:pPr>
            <a:r>
              <a:rPr lang="en-US"/>
              <a:t>Any questions?</a:t>
            </a:r>
            <a:endParaRPr lang="en-US" sz="2200"/>
          </a:p>
          <a:p>
            <a:pPr eaLnBrk="1" hangingPunct="1"/>
            <a:endParaRPr lang="en-US" sz="2200"/>
          </a:p>
          <a:p>
            <a:pPr eaLnBrk="1" hangingPunct="1"/>
            <a:endParaRPr lang="en-US" sz="2200"/>
          </a:p>
          <a:p>
            <a:pPr eaLnBrk="1" hangingPunct="1"/>
            <a:endParaRPr lang="en-US" sz="2200"/>
          </a:p>
          <a:p>
            <a:pPr eaLnBrk="1" hangingPunct="1"/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MDM perfSONAR?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perfSONAR (Performance focused Service Oriented Network Monitoring Architecture) system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Is a joint effort of EU-funded IST project GN2-JRA1, Internet2, ESnet and RNP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Open source development also for other interested networks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Name reflects the choice of Service Oriented Architecture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The solution is deployed and further elaborated 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European Research Backbone G</a:t>
            </a:r>
            <a:r>
              <a:rPr lang="en-US" altLang="ja-JP" sz="1800">
                <a:ea typeface="ヒラギノ角ゴ Pro W3" pitchFamily="26" charset="-128"/>
                <a:cs typeface="ヒラギノ角ゴ Pro W3" pitchFamily="26" charset="-128"/>
              </a:rPr>
              <a:t>ÉANT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Connected European National Research and Education Networks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Internet2</a:t>
            </a:r>
            <a:r>
              <a:rPr lang="en-US" sz="1800">
                <a:ea typeface="ヒラギノ角ゴ Pro W3" pitchFamily="26" charset="-128"/>
                <a:cs typeface="ヒラギノ角ゴ Pro W3" pitchFamily="26" charset="-128"/>
              </a:rPr>
              <a:t>’</a:t>
            </a:r>
            <a:r>
              <a:rPr lang="en-US" sz="1800">
                <a:ea typeface="ＭＳ Ｐゴシック" pitchFamily="26" charset="-128"/>
              </a:rPr>
              <a:t> s Abilene network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ESnet (Energy Sciences network in US)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RNP (Brazilian NREN)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What is MDM perfSONAR?</a:t>
            </a:r>
            <a:br>
              <a:rPr lang="en-US">
                <a:solidFill>
                  <a:srgbClr val="003F5F"/>
                </a:solidFill>
              </a:rPr>
            </a:br>
            <a:r>
              <a:rPr lang="en-US" sz="2800">
                <a:solidFill>
                  <a:srgbClr val="003F5F"/>
                </a:solidFill>
              </a:rPr>
              <a:t>Partners</a:t>
            </a:r>
            <a:endParaRPr lang="en-US">
              <a:solidFill>
                <a:srgbClr val="003F5F"/>
              </a:solidFill>
            </a:endParaRP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18456" name="Line 5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57" name="Line 6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8458" name="Picture 7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59" name="Picture 8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60" name="Picture 9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1" name="Text Box 10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pic>
        <p:nvPicPr>
          <p:cNvPr id="18437" name="Picture 13" descr="belne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438400"/>
            <a:ext cx="135255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4" descr="f1_carne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4343400"/>
            <a:ext cx="2008188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5" descr="Esnet-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2438400"/>
            <a:ext cx="10572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6" descr="180px-GEAN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95600" y="4648200"/>
            <a:ext cx="16764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17" descr="180px-Internet2_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62600" y="3276600"/>
            <a:ext cx="1281113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8" descr="180px-Udlog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81400" y="2667000"/>
            <a:ext cx="22860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9" descr="180px-Rnp_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743200" y="3657600"/>
            <a:ext cx="1798638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20" descr="180px-Cesnet-logo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010400" y="1828800"/>
            <a:ext cx="16129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21" descr="180px-Dant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239000" y="2895600"/>
            <a:ext cx="16129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22" descr="180px-DFN-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334000" y="4343400"/>
            <a:ext cx="1341438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23" descr="180px-Heane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81000" y="1371600"/>
            <a:ext cx="141763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24" descr="180px-Ist-header-en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38200" y="5257800"/>
            <a:ext cx="16129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25" descr="180px-LogoRENATERtd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306763" y="1728788"/>
            <a:ext cx="16462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26" descr="180px-Psnc_logo_800x314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5029200" y="1447800"/>
            <a:ext cx="17526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1" name="Picture 27" descr="180px-RedIRIS_logo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981200" y="2743200"/>
            <a:ext cx="16129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2" name="Picture 28" descr="180px-Surfnet_logo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086600" y="4953000"/>
            <a:ext cx="175260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3" name="Picture 29" descr="180px-Uninett-logo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609600" y="3505200"/>
            <a:ext cx="176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4" name="Picture 30" descr="180px-Switch-logo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953000" y="5334000"/>
            <a:ext cx="16129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5" name="Picture 31" descr="194px-CyNet_logo_en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949450" y="1371600"/>
            <a:ext cx="11747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MDM perfSONAR?</a:t>
            </a:r>
            <a:br>
              <a:rPr lang="en-US"/>
            </a:br>
            <a:r>
              <a:rPr lang="en-US" sz="2800"/>
              <a:t>Overview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The project is divided in two parts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The web services architecture</a:t>
            </a:r>
          </a:p>
          <a:p>
            <a:pPr lvl="2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Java &amp; Perl</a:t>
            </a:r>
          </a:p>
          <a:p>
            <a:pPr lvl="2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Protocols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Based on the Open Grid Forum Network Measurement Working Group Schemas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It provides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/>
            <a:r>
              <a:rPr lang="en-US" sz="1800">
                <a:ea typeface="ＭＳ Ｐゴシック" pitchFamily="26" charset="-128"/>
              </a:rPr>
              <a:t>Performance measurements in a multi-domain environment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Cross-domain monitoring capability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0483" name="Rectangle 6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>
                <a:solidFill>
                  <a:srgbClr val="003F5F"/>
                </a:solidFill>
              </a:rPr>
              <a:t>What is MDM perfSONAR?</a:t>
            </a:r>
            <a:br>
              <a:rPr lang="en-US">
                <a:solidFill>
                  <a:srgbClr val="003F5F"/>
                </a:solidFill>
              </a:rPr>
            </a:br>
            <a:r>
              <a:rPr lang="en-US" sz="2800">
                <a:solidFill>
                  <a:srgbClr val="003F5F"/>
                </a:solidFill>
              </a:rPr>
              <a:t>Framework</a:t>
            </a:r>
            <a:endParaRPr lang="en-US">
              <a:solidFill>
                <a:srgbClr val="003F5F"/>
              </a:solidFill>
            </a:endParaRPr>
          </a:p>
        </p:txBody>
      </p:sp>
      <p:grpSp>
        <p:nvGrpSpPr>
          <p:cNvPr id="20484" name="Group 70"/>
          <p:cNvGrpSpPr>
            <a:grpSpLocks/>
          </p:cNvGrpSpPr>
          <p:nvPr/>
        </p:nvGrpSpPr>
        <p:grpSpPr bwMode="auto">
          <a:xfrm>
            <a:off x="6192838" y="0"/>
            <a:ext cx="2951162" cy="1092200"/>
            <a:chOff x="3901" y="0"/>
            <a:chExt cx="1859" cy="688"/>
          </a:xfrm>
        </p:grpSpPr>
        <p:sp>
          <p:nvSpPr>
            <p:cNvPr id="20486" name="Line 71"/>
            <p:cNvSpPr>
              <a:spLocks noChangeShapeType="1"/>
            </p:cNvSpPr>
            <p:nvPr/>
          </p:nvSpPr>
          <p:spPr bwMode="auto">
            <a:xfrm flipV="1">
              <a:off x="3901" y="532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7" name="Line 72"/>
            <p:cNvSpPr>
              <a:spLocks noChangeShapeType="1"/>
            </p:cNvSpPr>
            <p:nvPr/>
          </p:nvSpPr>
          <p:spPr bwMode="auto">
            <a:xfrm flipV="1">
              <a:off x="3901" y="688"/>
              <a:ext cx="1859" cy="0"/>
            </a:xfrm>
            <a:prstGeom prst="line">
              <a:avLst/>
            </a:prstGeom>
            <a:noFill/>
            <a:ln w="22225">
              <a:solidFill>
                <a:srgbClr val="9C8DC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488" name="Picture 73" descr="network3"/>
            <p:cNvPicPr>
              <a:picLocks noChangeAspect="1" noChangeArrowheads="1"/>
            </p:cNvPicPr>
            <p:nvPr/>
          </p:nvPicPr>
          <p:blipFill>
            <a:blip r:embed="rId2"/>
            <a:srcRect l="15355" t="4987" r="25172" b="25197"/>
            <a:stretch>
              <a:fillRect/>
            </a:stretch>
          </p:blipFill>
          <p:spPr bwMode="auto">
            <a:xfrm>
              <a:off x="5143" y="0"/>
              <a:ext cx="617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89" name="Picture 74" descr="flag"/>
            <p:cNvPicPr>
              <a:picLocks noChangeAspect="1" noChangeArrowheads="1"/>
            </p:cNvPicPr>
            <p:nvPr/>
          </p:nvPicPr>
          <p:blipFill>
            <a:blip r:embed="rId3"/>
            <a:srcRect l="3618" r="18233" b="8661"/>
            <a:stretch>
              <a:fillRect/>
            </a:stretch>
          </p:blipFill>
          <p:spPr bwMode="auto">
            <a:xfrm>
              <a:off x="3901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0" name="Picture 75" descr="lights"/>
            <p:cNvPicPr>
              <a:picLocks noChangeAspect="1" noChangeArrowheads="1"/>
            </p:cNvPicPr>
            <p:nvPr/>
          </p:nvPicPr>
          <p:blipFill>
            <a:blip r:embed="rId4"/>
            <a:srcRect l="15871" t="11285" r="18086" b="11285"/>
            <a:stretch>
              <a:fillRect/>
            </a:stretch>
          </p:blipFill>
          <p:spPr bwMode="auto">
            <a:xfrm>
              <a:off x="4522" y="0"/>
              <a:ext cx="621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1" name="Text Box 76"/>
            <p:cNvSpPr txBox="1">
              <a:spLocks noChangeArrowheads="1"/>
            </p:cNvSpPr>
            <p:nvPr/>
          </p:nvSpPr>
          <p:spPr bwMode="auto">
            <a:xfrm>
              <a:off x="3918" y="538"/>
              <a:ext cx="184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rgbClr val="003F5F"/>
                  </a:solidFill>
                </a:rPr>
                <a:t>Connect. Communicate. Collaborate</a:t>
              </a:r>
            </a:p>
          </p:txBody>
        </p:sp>
      </p:grpSp>
      <p:pic>
        <p:nvPicPr>
          <p:cNvPr id="20485" name="Picture 82" descr="Architectur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295400"/>
            <a:ext cx="8991600" cy="457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MDM perfSONAR?</a:t>
            </a:r>
            <a:br>
              <a:rPr lang="en-US"/>
            </a:br>
            <a:r>
              <a:rPr lang="en-US" sz="2600"/>
              <a:t>Services in perfSONAR MDM 3.0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Available services in perfSONAR MDM 3.0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Lookup Service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Authentication Service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Measurement Archive Service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RRD and SQL versions</a:t>
            </a:r>
          </a:p>
          <a:p>
            <a:pPr lvl="2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Measurement Point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SSH/Telnet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BWCTL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Command Line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>
                <a:ea typeface="ＭＳ Ｐゴシック" pitchFamily="26" charset="-128"/>
              </a:rPr>
              <a:t>TC</a:t>
            </a:r>
          </a:p>
          <a:p>
            <a:pPr lvl="1" eaLnBrk="1" hangingPunct="1">
              <a:lnSpc>
                <a:spcPct val="80000"/>
              </a:lnSpc>
            </a:pPr>
            <a:endParaRPr lang="en-US" sz="1800">
              <a:ea typeface="ＭＳ Ｐゴシック" pitchFamily="2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MDM perfSONAR?</a:t>
            </a:r>
            <a:br>
              <a:rPr lang="en-US"/>
            </a:br>
            <a:r>
              <a:rPr lang="en-US" sz="2600"/>
              <a:t>Services in perfSONAR MDM 3.0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Web admin interface!</a:t>
            </a:r>
          </a:p>
        </p:txBody>
      </p:sp>
      <p:pic>
        <p:nvPicPr>
          <p:cNvPr id="22532" name="Picture 4" descr="webinterfa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73250"/>
            <a:ext cx="7454900" cy="391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MDM perfSONAR?</a:t>
            </a:r>
            <a:br>
              <a:rPr lang="en-US"/>
            </a:br>
            <a:r>
              <a:rPr lang="en-US" sz="2600"/>
              <a:t>Services in perfSONAR MDM 3.0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Easy distribution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ea typeface="ＭＳ Ｐゴシック" pitchFamily="26" charset="-128"/>
              </a:rPr>
              <a:t>WAR files</a:t>
            </a:r>
          </a:p>
          <a:p>
            <a:pPr lvl="1" eaLnBrk="1" hangingPunct="1">
              <a:lnSpc>
                <a:spcPct val="80000"/>
              </a:lnSpc>
            </a:pPr>
            <a:endParaRPr lang="en-US" sz="2000">
              <a:ea typeface="ＭＳ Ｐゴシック" pitchFamily="26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ea typeface="ＭＳ Ｐゴシック" pitchFamily="26" charset="-128"/>
              </a:rPr>
              <a:t>RPM &amp; DEB packages</a:t>
            </a:r>
          </a:p>
          <a:p>
            <a:pPr lvl="1" eaLnBrk="1" hangingPunct="1">
              <a:lnSpc>
                <a:spcPct val="80000"/>
              </a:lnSpc>
            </a:pPr>
            <a:endParaRPr lang="en-US" sz="2000">
              <a:ea typeface="ＭＳ Ｐゴシック" pitchFamily="26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>
                <a:ea typeface="ＭＳ Ｐゴシック" pitchFamily="26" charset="-128"/>
              </a:rPr>
              <a:t>Also for Tomcat and eXist DB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2-NREN-Final_20061228122605">
  <a:themeElements>
    <a:clrScheme name="GEANT2-NREN-Final_2006122812260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ANT2-NREN-Final_200612281226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EANT2-NREN-Final_200612281226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NT2-NREN-Final_200612281226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NT2-NREN-Final_200612281226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NT2-NREN-Final_200612281226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NT2-NREN-Final_200612281226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NT2-NREN-Final_200612281226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NT2-NREN-Final_200612281226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NT2-NREN-Final_200612281226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NT2-NREN-Final_200612281226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NT2-NREN-Final_200612281226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NT2-NREN-Final_200612281226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NT2-NREN-Final_200612281226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GEANT2-NREN-Final_20061228122605</Template>
  <TotalTime>984</TotalTime>
  <Words>1122</Words>
  <Application>Microsoft Office PowerPoint</Application>
  <PresentationFormat>On-screen Show (4:3)</PresentationFormat>
  <Paragraphs>243</Paragraphs>
  <Slides>27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GEANT2-NREN-Final_20061228122605</vt:lpstr>
      <vt:lpstr>The authN and authR infrastructure of perfSONAR MDM</vt:lpstr>
      <vt:lpstr>Outline</vt:lpstr>
      <vt:lpstr>What is MDM perfSONAR?</vt:lpstr>
      <vt:lpstr>Slide 4</vt:lpstr>
      <vt:lpstr>What is MDM perfSONAR? Overview</vt:lpstr>
      <vt:lpstr>Slide 6</vt:lpstr>
      <vt:lpstr>What is MDM perfSONAR? Services in perfSONAR MDM 3.0</vt:lpstr>
      <vt:lpstr>What is MDM perfSONAR? Services in perfSONAR MDM 3.0</vt:lpstr>
      <vt:lpstr>What is MDM perfSONAR? Services in perfSONAR MDM 3.0</vt:lpstr>
      <vt:lpstr>Outline</vt:lpstr>
      <vt:lpstr>Which problem has been solved? </vt:lpstr>
      <vt:lpstr>Which problem has been solved? </vt:lpstr>
      <vt:lpstr>Outline</vt:lpstr>
      <vt:lpstr>The AAI of perfSONAR MDM </vt:lpstr>
      <vt:lpstr>Slide 15</vt:lpstr>
      <vt:lpstr>The AAI of perfSONAR MDM</vt:lpstr>
      <vt:lpstr>The AAI of perfSONAR MDM: profiles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Outline</vt:lpstr>
      <vt:lpstr>Conclusion and future work</vt:lpstr>
      <vt:lpstr>Slide 27</vt:lpstr>
    </vt:vector>
  </TitlesOfParts>
  <Company>DANTE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hasleham</dc:creator>
  <cp:lastModifiedBy>Candido Rodriguez Montes</cp:lastModifiedBy>
  <cp:revision>47</cp:revision>
  <dcterms:created xsi:type="dcterms:W3CDTF">2008-09-10T17:11:08Z</dcterms:created>
  <dcterms:modified xsi:type="dcterms:W3CDTF">2008-09-10T17:27:35Z</dcterms:modified>
</cp:coreProperties>
</file>