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80" r:id="rId5"/>
    <p:sldId id="260" r:id="rId6"/>
    <p:sldId id="262" r:id="rId7"/>
    <p:sldId id="264" r:id="rId8"/>
    <p:sldId id="275" r:id="rId9"/>
    <p:sldId id="287" r:id="rId10"/>
    <p:sldId id="314" r:id="rId11"/>
    <p:sldId id="309" r:id="rId12"/>
    <p:sldId id="310" r:id="rId13"/>
    <p:sldId id="311" r:id="rId14"/>
    <p:sldId id="270" r:id="rId15"/>
    <p:sldId id="288" r:id="rId16"/>
    <p:sldId id="289" r:id="rId17"/>
    <p:sldId id="296" r:id="rId18"/>
    <p:sldId id="302" r:id="rId19"/>
    <p:sldId id="312" r:id="rId20"/>
    <p:sldId id="315" r:id="rId21"/>
    <p:sldId id="317" r:id="rId22"/>
    <p:sldId id="318" r:id="rId23"/>
    <p:sldId id="319" r:id="rId24"/>
    <p:sldId id="27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8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6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8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5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4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3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7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3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7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A394-C125-4D1B-A760-D0C2A0607D5C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9E10-5268-4DBF-A56B-D3CB3912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s.uwsys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62157"/>
            <a:ext cx="12192000" cy="11628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UW System Network</a:t>
            </a:r>
            <a:br>
              <a:rPr lang="en-US" dirty="0" smtClean="0"/>
            </a:br>
            <a:r>
              <a:rPr lang="en-US" dirty="0" smtClean="0"/>
              <a:t>Volumetric </a:t>
            </a:r>
            <a:r>
              <a:rPr lang="en-US" dirty="0" err="1" smtClean="0"/>
              <a:t>DoS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Operational </a:t>
            </a:r>
            <a:r>
              <a:rPr lang="en-US" dirty="0"/>
              <a:t>E</a:t>
            </a:r>
            <a:r>
              <a:rPr lang="en-US" dirty="0" smtClean="0"/>
              <a:t>fforts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46039"/>
            <a:ext cx="12192000" cy="2811729"/>
          </a:xfrm>
        </p:spPr>
        <p:txBody>
          <a:bodyPr>
            <a:normAutofit/>
          </a:bodyPr>
          <a:lstStyle/>
          <a:p>
            <a:r>
              <a:rPr lang="en-US" smtClean="0"/>
              <a:t>2015/11/17</a:t>
            </a:r>
            <a:endParaRPr lang="en-US" dirty="0" smtClean="0"/>
          </a:p>
          <a:p>
            <a:r>
              <a:rPr lang="en-US" dirty="0" smtClean="0"/>
              <a:t>Michael Hare</a:t>
            </a:r>
          </a:p>
          <a:p>
            <a:r>
              <a:rPr lang="en-US" dirty="0" smtClean="0"/>
              <a:t>UW System Network</a:t>
            </a:r>
          </a:p>
          <a:p>
            <a:r>
              <a:rPr lang="en-US" dirty="0" smtClean="0">
                <a:hlinkClick r:id="rId2"/>
              </a:rPr>
              <a:t>https://stats.uwsys.net/</a:t>
            </a:r>
            <a:endParaRPr lang="en-US" dirty="0" smtClean="0"/>
          </a:p>
          <a:p>
            <a:r>
              <a:rPr lang="en-US" dirty="0" smtClean="0"/>
              <a:t>[yes, the website is self-signed]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9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Router proxy </a:t>
            </a:r>
            <a:r>
              <a:rPr lang="en-US" b="1" dirty="0" smtClean="0"/>
              <a:t>– deployed</a:t>
            </a:r>
          </a:p>
          <a:p>
            <a:pPr lvl="1"/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r>
              <a:rPr lang="en-US" dirty="0" smtClean="0"/>
              <a:t> [RTBH] - </a:t>
            </a:r>
            <a:r>
              <a:rPr lang="en-US" b="1" dirty="0" smtClean="0"/>
              <a:t>deployed</a:t>
            </a:r>
          </a:p>
          <a:p>
            <a:pPr lvl="1"/>
            <a:r>
              <a:rPr lang="en-US" dirty="0" smtClean="0"/>
              <a:t>BGP </a:t>
            </a:r>
            <a:r>
              <a:rPr lang="en-US" dirty="0" err="1" smtClean="0"/>
              <a:t>FlowSpec</a:t>
            </a:r>
            <a:r>
              <a:rPr lang="en-US" dirty="0"/>
              <a:t> - </a:t>
            </a:r>
            <a:r>
              <a:rPr lang="en-US" b="1" dirty="0" smtClean="0"/>
              <a:t>deployed</a:t>
            </a:r>
          </a:p>
          <a:p>
            <a:pPr lvl="1"/>
            <a:r>
              <a:rPr lang="en-US" dirty="0" smtClean="0"/>
              <a:t>Possible future directions: Centralized detection vs </a:t>
            </a:r>
            <a:r>
              <a:rPr lang="en-US" dirty="0"/>
              <a:t>d</a:t>
            </a:r>
            <a:r>
              <a:rPr lang="en-US" dirty="0" smtClean="0"/>
              <a:t>elegated </a:t>
            </a:r>
            <a:r>
              <a:rPr lang="en-US" dirty="0"/>
              <a:t>web front </a:t>
            </a:r>
            <a:r>
              <a:rPr lang="en-US" dirty="0" smtClean="0"/>
              <a:t>ends</a:t>
            </a:r>
          </a:p>
          <a:p>
            <a:pPr lvl="2"/>
            <a:r>
              <a:rPr lang="en-US" dirty="0" smtClean="0"/>
              <a:t>Centralization has coordination issues with desired thresholds, whitelists [NAT, servers]</a:t>
            </a:r>
          </a:p>
          <a:p>
            <a:pPr lvl="2"/>
            <a:endParaRPr lang="en-US" dirty="0"/>
          </a:p>
          <a:p>
            <a:r>
              <a:rPr lang="en-US" dirty="0" smtClean="0"/>
              <a:t>Methods</a:t>
            </a:r>
            <a:endParaRPr lang="en-US" dirty="0"/>
          </a:p>
          <a:p>
            <a:pPr lvl="1"/>
            <a:r>
              <a:rPr lang="en-US" dirty="0" smtClean="0"/>
              <a:t>Flows: cheap, but not so fast due to flow timeout limits (and other caveats)</a:t>
            </a:r>
          </a:p>
          <a:p>
            <a:pPr lvl="1"/>
            <a:r>
              <a:rPr lang="en-US" dirty="0" smtClean="0"/>
              <a:t>Capture: expensive, but fast</a:t>
            </a:r>
          </a:p>
          <a:p>
            <a:pPr lvl="2"/>
            <a:r>
              <a:rPr lang="en-US" dirty="0" smtClean="0"/>
              <a:t>Port mirror: burns useful forwarding ports but eases burden on collecting host by filtering</a:t>
            </a:r>
          </a:p>
          <a:p>
            <a:pPr lvl="2"/>
            <a:r>
              <a:rPr lang="en-US" dirty="0" smtClean="0"/>
              <a:t>Optical tap: increased processing requirement on collecting host</a:t>
            </a:r>
          </a:p>
        </p:txBody>
      </p:sp>
    </p:spTree>
    <p:extLst>
      <p:ext uri="{BB962C8B-B14F-4D97-AF65-F5344CB8AC3E}">
        <p14:creationId xmlns:p14="http://schemas.microsoft.com/office/powerpoint/2010/main" val="178589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Customer tools</a:t>
            </a:r>
            <a:br>
              <a:rPr lang="en-US" dirty="0" smtClean="0"/>
            </a:br>
            <a:r>
              <a:rPr lang="en-US" dirty="0"/>
              <a:t>BGP </a:t>
            </a:r>
            <a:r>
              <a:rPr lang="en-US" dirty="0" err="1"/>
              <a:t>blackhole</a:t>
            </a:r>
            <a:r>
              <a:rPr lang="en-US" dirty="0"/>
              <a:t> [</a:t>
            </a:r>
            <a:r>
              <a:rPr lang="en-US" dirty="0" smtClean="0"/>
              <a:t>Remote Trigger Black Hole]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Good</a:t>
            </a:r>
          </a:p>
          <a:p>
            <a:pPr lvl="1"/>
            <a:r>
              <a:rPr lang="en-US" dirty="0" smtClean="0"/>
              <a:t>v4/v6</a:t>
            </a:r>
            <a:r>
              <a:rPr lang="en-US" dirty="0"/>
              <a:t>, highly </a:t>
            </a:r>
            <a:r>
              <a:rPr lang="en-US" dirty="0" smtClean="0"/>
              <a:t>scalable</a:t>
            </a:r>
          </a:p>
          <a:p>
            <a:pPr lvl="1"/>
            <a:r>
              <a:rPr lang="en-US" dirty="0" smtClean="0"/>
              <a:t>Internal RTBH communities translated to supported </a:t>
            </a:r>
            <a:r>
              <a:rPr lang="en-US" dirty="0" err="1" smtClean="0"/>
              <a:t>upstreams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Optional BGP community to trigger RTBH upstream but not internally.</a:t>
            </a:r>
          </a:p>
          <a:p>
            <a:pPr lvl="1"/>
            <a:r>
              <a:rPr lang="en-US" dirty="0" smtClean="0"/>
              <a:t>Juniper discard interface instrumented with packet counters.</a:t>
            </a:r>
          </a:p>
          <a:p>
            <a:pPr lvl="1"/>
            <a:endParaRPr lang="en-US" dirty="0"/>
          </a:p>
          <a:p>
            <a:r>
              <a:rPr lang="en-US" dirty="0" smtClean="0"/>
              <a:t>The Bad</a:t>
            </a:r>
          </a:p>
          <a:p>
            <a:pPr lvl="1"/>
            <a:r>
              <a:rPr lang="en-US" dirty="0" smtClean="0"/>
              <a:t>Collateral damage increases with NAT/CGNAT.</a:t>
            </a:r>
          </a:p>
          <a:p>
            <a:pPr lvl="1"/>
            <a:r>
              <a:rPr lang="en-US" dirty="0" smtClean="0"/>
              <a:t>Blames the victim; choose your thresholds carefully.</a:t>
            </a:r>
          </a:p>
          <a:p>
            <a:pPr marL="0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 progress: peering with the Unwanted Traffic Removal Service [UTRS]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7693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Customer tools</a:t>
            </a:r>
            <a:br>
              <a:rPr lang="en-US" dirty="0"/>
            </a:br>
            <a:r>
              <a:rPr lang="en-US" dirty="0"/>
              <a:t>BGP </a:t>
            </a:r>
            <a:r>
              <a:rPr lang="en-US" dirty="0" err="1" smtClean="0"/>
              <a:t>FlowSpec</a:t>
            </a:r>
            <a:r>
              <a:rPr lang="en-US" dirty="0" smtClean="0"/>
              <a:t> support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Good</a:t>
            </a:r>
          </a:p>
          <a:p>
            <a:pPr lvl="1"/>
            <a:r>
              <a:rPr lang="en-US" dirty="0" smtClean="0"/>
              <a:t>Targeted remediation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The Bad</a:t>
            </a:r>
          </a:p>
          <a:p>
            <a:pPr lvl="1"/>
            <a:r>
              <a:rPr lang="en-US" dirty="0" smtClean="0"/>
              <a:t>For us, currently v4 only</a:t>
            </a:r>
          </a:p>
          <a:p>
            <a:pPr lvl="1"/>
            <a:r>
              <a:rPr lang="en-US" dirty="0" smtClean="0"/>
              <a:t>Upstream </a:t>
            </a:r>
            <a:r>
              <a:rPr lang="en-US" dirty="0" err="1" smtClean="0"/>
              <a:t>FlowSpec</a:t>
            </a:r>
            <a:r>
              <a:rPr lang="en-US" dirty="0" smtClean="0"/>
              <a:t> support essentially unsupported, although we are trialing it with trusted peers.</a:t>
            </a:r>
          </a:p>
          <a:p>
            <a:pPr lvl="1"/>
            <a:r>
              <a:rPr lang="en-US" b="1" dirty="0"/>
              <a:t>More granular than RTBH but filtering comes at cost of forwarding capacity, so allowed scale is </a:t>
            </a:r>
            <a:r>
              <a:rPr lang="en-US" b="1" dirty="0" smtClean="0"/>
              <a:t>reduced.  More </a:t>
            </a:r>
            <a:r>
              <a:rPr lang="en-US" b="1" dirty="0"/>
              <a:t>work is need here to understand the </a:t>
            </a:r>
            <a:r>
              <a:rPr lang="en-US" b="1" dirty="0" smtClean="0"/>
              <a:t>effects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9580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tools</a:t>
            </a:r>
            <a:br>
              <a:rPr lang="en-US" dirty="0" smtClean="0"/>
            </a:br>
            <a:r>
              <a:rPr lang="en-US" dirty="0"/>
              <a:t>D</a:t>
            </a:r>
            <a:r>
              <a:rPr lang="en-US" dirty="0" smtClean="0"/>
              <a:t>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log BGP RIB updates with </a:t>
            </a:r>
            <a:r>
              <a:rPr lang="en-US" dirty="0" err="1" smtClean="0"/>
              <a:t>exaBGP</a:t>
            </a:r>
            <a:r>
              <a:rPr lang="en-US" dirty="0" smtClean="0"/>
              <a:t>, providing an </a:t>
            </a:r>
            <a:r>
              <a:rPr lang="en-US" dirty="0"/>
              <a:t>audit </a:t>
            </a:r>
            <a:r>
              <a:rPr lang="en-US" dirty="0" smtClean="0"/>
              <a:t>trail.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Run customer facing </a:t>
            </a:r>
            <a:r>
              <a:rPr lang="en-US" dirty="0" err="1" smtClean="0"/>
              <a:t>FlowSpec</a:t>
            </a:r>
            <a:r>
              <a:rPr lang="en-US" dirty="0" smtClean="0"/>
              <a:t> and RTBH BGP sessions parallel to your forwarding sessions to eliminate collateral damage from NLRI prefix-limit violations.</a:t>
            </a:r>
          </a:p>
          <a:p>
            <a:endParaRPr lang="en-US" dirty="0"/>
          </a:p>
          <a:p>
            <a:r>
              <a:rPr lang="en-US" dirty="0" err="1" smtClean="0"/>
              <a:t>FlowSpec</a:t>
            </a:r>
            <a:r>
              <a:rPr lang="en-US" dirty="0" smtClean="0"/>
              <a:t> [and other Juniper counters] are fetched </a:t>
            </a:r>
            <a:r>
              <a:rPr lang="en-US" dirty="0"/>
              <a:t>at one minute granularity, with results presented in near real time.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I’ve used native Juniper filter counters instead of </a:t>
            </a:r>
            <a:r>
              <a:rPr lang="en-US" dirty="0" err="1" smtClean="0"/>
              <a:t>Flowspec</a:t>
            </a:r>
            <a:r>
              <a:rPr lang="en-US" dirty="0" smtClean="0"/>
              <a:t> for several reasons</a:t>
            </a:r>
          </a:p>
          <a:p>
            <a:pPr lvl="1"/>
            <a:r>
              <a:rPr lang="en-US" dirty="0" smtClean="0"/>
              <a:t>Stability: counters stay in place in event of </a:t>
            </a:r>
            <a:r>
              <a:rPr lang="en-US" dirty="0" err="1" smtClean="0"/>
              <a:t>FlowSpec</a:t>
            </a:r>
            <a:r>
              <a:rPr lang="en-US" dirty="0" smtClean="0"/>
              <a:t> BGP failure.</a:t>
            </a:r>
          </a:p>
          <a:p>
            <a:pPr lvl="1"/>
            <a:r>
              <a:rPr lang="en-US" dirty="0" smtClean="0"/>
              <a:t>Feature</a:t>
            </a:r>
            <a:r>
              <a:rPr lang="en-US" dirty="0"/>
              <a:t>: native Juniper filters have more features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Forwarding capacity: Currently, </a:t>
            </a:r>
            <a:r>
              <a:rPr lang="en-US" dirty="0" err="1" smtClean="0"/>
              <a:t>FlowSpec</a:t>
            </a:r>
            <a:r>
              <a:rPr lang="en-US" dirty="0" smtClean="0"/>
              <a:t> rules are applied to all ingress IPv4 interfaces.  Our typical ratio of trusted to untrusted </a:t>
            </a:r>
            <a:r>
              <a:rPr lang="en-US" dirty="0" err="1" smtClean="0"/>
              <a:t>subinterfaces</a:t>
            </a:r>
            <a:r>
              <a:rPr lang="en-US" dirty="0" smtClean="0"/>
              <a:t> is 3:1.  Counters </a:t>
            </a:r>
            <a:r>
              <a:rPr lang="en-US" dirty="0"/>
              <a:t>are programmatically applied only to untrusted interfaces.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09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DNS </a:t>
            </a:r>
            <a:r>
              <a:rPr lang="en-US" sz="3600" dirty="0" err="1" smtClean="0"/>
              <a:t>DoS</a:t>
            </a:r>
            <a:r>
              <a:rPr lang="en-US" sz="3600" dirty="0" smtClean="0"/>
              <a:t>: Problem statement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Volumetric UDP port 53 attacks make up the brunt of our current unmitigated attacks.  They are generally port 53 UDP &gt; 1400 bytes + UDP fragments, although we </a:t>
            </a:r>
            <a:r>
              <a:rPr lang="en-US" dirty="0"/>
              <a:t>have seen some </a:t>
            </a:r>
            <a:r>
              <a:rPr lang="en-US" dirty="0" smtClean="0"/>
              <a:t>(less successful) attacks </a:t>
            </a:r>
            <a:r>
              <a:rPr lang="en-US" dirty="0"/>
              <a:t>with DNS packets less than 576 bytes.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UW System wide, port 53 UDP &gt; 1400 bytes is usually under 1Mbps.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Get off my lawn: Was EDNS0 UDP Message size was a mistake?</a:t>
            </a:r>
          </a:p>
          <a:p>
            <a:pPr lvl="1"/>
            <a:r>
              <a:rPr lang="en-US" dirty="0" smtClean="0"/>
              <a:t>TCP for DNS &gt; 576 would have kept Pandora in the box.</a:t>
            </a:r>
          </a:p>
          <a:p>
            <a:pPr lvl="1"/>
            <a:r>
              <a:rPr lang="en-US" dirty="0" smtClean="0"/>
              <a:t>Latency and resource concerns?</a:t>
            </a:r>
          </a:p>
          <a:p>
            <a:pPr lvl="2"/>
            <a:r>
              <a:rPr lang="en-US" dirty="0"/>
              <a:t>CDN’s have already figured out that reducing D in BDP increases performance.</a:t>
            </a:r>
          </a:p>
          <a:p>
            <a:pPr lvl="2"/>
            <a:r>
              <a:rPr lang="en-US" b="1" dirty="0" smtClean="0"/>
              <a:t>US-CERT TA15-240A: Resolvers should be close to clients anyway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DNS </a:t>
            </a:r>
            <a:r>
              <a:rPr lang="en-US" dirty="0" err="1" smtClean="0"/>
              <a:t>DoS</a:t>
            </a:r>
            <a:r>
              <a:rPr lang="en-US" dirty="0" smtClean="0"/>
              <a:t>: Our high confidence solution?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 smtClean="0"/>
              <a:t>US-CERT </a:t>
            </a:r>
            <a:r>
              <a:rPr lang="en-US" sz="2800" dirty="0"/>
              <a:t>TA15-240A [Controlling Outbound DNS Access] + </a:t>
            </a:r>
            <a:r>
              <a:rPr lang="en-US" sz="2800" dirty="0" smtClean="0"/>
              <a:t>?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Use flows to understand fragment use and reveal probable local recursive DNS servers.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Flow frequency and talking to ROOT are decent indicators of active recursive servers.  Scanning can also help to confirm the dataset.  Obvious limitations to </a:t>
            </a:r>
            <a:r>
              <a:rPr lang="en-US" dirty="0" err="1" smtClean="0"/>
              <a:t>multihomed</a:t>
            </a:r>
            <a:r>
              <a:rPr lang="en-US" dirty="0" smtClean="0"/>
              <a:t> users.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Action: police or mark packets </a:t>
            </a:r>
            <a:r>
              <a:rPr lang="en-US" dirty="0"/>
              <a:t>with high loss priority.  Policing might be OK for port 53, marking is probably better for </a:t>
            </a:r>
            <a:r>
              <a:rPr lang="en-US" dirty="0" smtClean="0"/>
              <a:t>fragments.</a:t>
            </a:r>
            <a:endParaRPr lang="en-US" dirty="0"/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Future desire to investigate </a:t>
            </a:r>
            <a:r>
              <a:rPr lang="en-US" dirty="0" err="1" smtClean="0"/>
              <a:t>JunOS</a:t>
            </a:r>
            <a:r>
              <a:rPr lang="en-US" dirty="0" smtClean="0"/>
              <a:t> 14.2 “flexible filter matching” to match ANY DNS type,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685800" lvl="2">
              <a:spcBef>
                <a:spcPts val="1000"/>
              </a:spcBef>
            </a:pPr>
            <a:r>
              <a:rPr lang="en-US" b="1" dirty="0"/>
              <a:t>Whitelist well known cloud DNS IPs as they are unlikely to be used for amplification.</a:t>
            </a:r>
          </a:p>
          <a:p>
            <a:pPr marL="457200" lvl="2" indent="0">
              <a:spcBef>
                <a:spcPts val="100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688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Scary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What happens when we get a </a:t>
            </a:r>
            <a:r>
              <a:rPr lang="en-US" dirty="0" err="1"/>
              <a:t>DoS</a:t>
            </a:r>
            <a:r>
              <a:rPr lang="en-US" dirty="0"/>
              <a:t> we can’t handle?  [Can’t match based on IP headers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Transit clogged: RTBH + BGP more specifics</a:t>
            </a:r>
          </a:p>
          <a:p>
            <a:pPr lvl="1"/>
            <a:r>
              <a:rPr lang="en-US" dirty="0"/>
              <a:t>Example: if 10.1.2.3 is attacked and is normally announced out of 10.1.0.0/16, announce 10.1.2.0/24 </a:t>
            </a:r>
            <a:r>
              <a:rPr lang="en-US" dirty="0" smtClean="0"/>
              <a:t>ONLY to exactly one transit provider that supports RTBH.  RTBH 10.1.2.3 to said provider, and the </a:t>
            </a:r>
            <a:r>
              <a:rPr lang="en-US" dirty="0"/>
              <a:t>rest of the /24 </a:t>
            </a:r>
            <a:r>
              <a:rPr lang="en-US" dirty="0" smtClean="0"/>
              <a:t>flows </a:t>
            </a:r>
            <a:r>
              <a:rPr lang="en-US" dirty="0"/>
              <a:t>our way</a:t>
            </a:r>
            <a:r>
              <a:rPr lang="en-US" dirty="0" smtClean="0"/>
              <a:t>.  </a:t>
            </a:r>
            <a:r>
              <a:rPr lang="en-US" dirty="0"/>
              <a:t>P</a:t>
            </a:r>
            <a:r>
              <a:rPr lang="en-US" dirty="0" smtClean="0"/>
              <a:t>eers and other transit providers are unaffected.</a:t>
            </a:r>
          </a:p>
          <a:p>
            <a:pPr lvl="1"/>
            <a:r>
              <a:rPr lang="en-US" dirty="0" smtClean="0"/>
              <a:t>More NAT = more collateral damage</a:t>
            </a:r>
          </a:p>
          <a:p>
            <a:pPr lvl="1"/>
            <a:endParaRPr lang="en-US" dirty="0"/>
          </a:p>
          <a:p>
            <a:r>
              <a:rPr lang="en-US" dirty="0" smtClean="0"/>
              <a:t>Low </a:t>
            </a:r>
            <a:r>
              <a:rPr lang="en-US" dirty="0"/>
              <a:t>bandwidth layer 7 style application </a:t>
            </a:r>
            <a:r>
              <a:rPr lang="en-US" dirty="0" err="1"/>
              <a:t>DoS</a:t>
            </a:r>
            <a:r>
              <a:rPr lang="en-US" dirty="0"/>
              <a:t> attacks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DPI/scrubbing and/or reverse proxy: we are not providing these services.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9198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Scary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are not an </a:t>
            </a:r>
            <a:r>
              <a:rPr lang="en-US" dirty="0" smtClean="0"/>
              <a:t>enterprise, so a majority of our clients are untrusted, unmanaged </a:t>
            </a:r>
            <a:r>
              <a:rPr lang="en-US" dirty="0"/>
              <a:t>hosts [BYOD: </a:t>
            </a:r>
            <a:r>
              <a:rPr lang="en-US" dirty="0" smtClean="0"/>
              <a:t>student/faculty laptops/cells].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BYOD device at some point is likely used </a:t>
            </a:r>
            <a:r>
              <a:rPr lang="en-US" dirty="0"/>
              <a:t>on a network </a:t>
            </a:r>
            <a:r>
              <a:rPr lang="en-US" dirty="0" smtClean="0"/>
              <a:t>that isn’t perfectly protected, so </a:t>
            </a:r>
            <a:r>
              <a:rPr lang="en-US" b="1" dirty="0"/>
              <a:t>your LAN </a:t>
            </a:r>
            <a:r>
              <a:rPr lang="en-US" b="1" dirty="0" smtClean="0"/>
              <a:t>is probably still in trouble even if you IPS every routed </a:t>
            </a:r>
            <a:r>
              <a:rPr lang="en-US" b="1" dirty="0" err="1" smtClean="0"/>
              <a:t>vlan</a:t>
            </a:r>
            <a:r>
              <a:rPr lang="en-US" dirty="0" smtClean="0"/>
              <a:t>, although some wireless controllers can mitigate this.</a:t>
            </a:r>
          </a:p>
          <a:p>
            <a:endParaRPr lang="en-US" dirty="0"/>
          </a:p>
          <a:p>
            <a:r>
              <a:rPr lang="en-US" b="1" dirty="0" smtClean="0"/>
              <a:t>Assume/accept the network </a:t>
            </a:r>
            <a:r>
              <a:rPr lang="en-US" b="1" dirty="0"/>
              <a:t>environment is always </a:t>
            </a:r>
            <a:r>
              <a:rPr lang="en-US" b="1" dirty="0" smtClean="0"/>
              <a:t>compromised and learn to operate inside this environment.</a:t>
            </a:r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3408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Ludicrously</a:t>
            </a:r>
            <a:r>
              <a:rPr lang="en-US" dirty="0" smtClean="0"/>
              <a:t> Scary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happens when your DNS infrastructure becomes the target?  Solution: redundant DNS SOA and NS </a:t>
            </a:r>
            <a:r>
              <a:rPr lang="en-US" dirty="0" smtClean="0"/>
              <a:t>at least two AS hops away.</a:t>
            </a:r>
          </a:p>
          <a:p>
            <a:endParaRPr lang="en-US" dirty="0"/>
          </a:p>
          <a:p>
            <a:r>
              <a:rPr lang="en-US" dirty="0" smtClean="0"/>
              <a:t>What happens when your routed infrastructure becomes the target?</a:t>
            </a:r>
            <a:br>
              <a:rPr lang="en-US" dirty="0" smtClean="0"/>
            </a:br>
            <a:r>
              <a:rPr lang="en-US" dirty="0" smtClean="0"/>
              <a:t>Solution: protecting the control plane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Other scenarios security solutions can’t prepare you for:</a:t>
            </a:r>
          </a:p>
          <a:p>
            <a:pPr lvl="1"/>
            <a:r>
              <a:rPr lang="en-US" dirty="0" smtClean="0"/>
              <a:t>Routing protocol hijacks, fiber sabotage, inside jobs, targeted </a:t>
            </a:r>
            <a:r>
              <a:rPr lang="en-US" dirty="0"/>
              <a:t>Intellectual Property </a:t>
            </a:r>
            <a:r>
              <a:rPr lang="en-US" dirty="0" smtClean="0"/>
              <a:t>espionage [Have I been watching too many movies?]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/>
              <a:t>The cost to defend </a:t>
            </a:r>
            <a:r>
              <a:rPr lang="en-US" b="1" dirty="0" smtClean="0"/>
              <a:t>is generally far </a:t>
            </a:r>
            <a:r>
              <a:rPr lang="en-US" b="1" dirty="0"/>
              <a:t>greater than the cost to </a:t>
            </a:r>
            <a:r>
              <a:rPr lang="en-US" b="1" dirty="0" smtClean="0"/>
              <a:t>attack.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697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Cloud scrubbing is expensive and takes time to initiate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Minimize use by minimizing need.  Host hardened services in the cloud.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/>
              <a:t>Harden your DNS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Options: Redundant database backend SOA;  </a:t>
            </a:r>
            <a:r>
              <a:rPr lang="en-US" dirty="0" err="1" smtClean="0"/>
              <a:t>Infoblox</a:t>
            </a:r>
            <a:r>
              <a:rPr lang="en-US" dirty="0" smtClean="0"/>
              <a:t>, </a:t>
            </a:r>
            <a:r>
              <a:rPr lang="en-US" dirty="0" err="1" smtClean="0"/>
              <a:t>Bluecat</a:t>
            </a:r>
            <a:r>
              <a:rPr lang="en-US" dirty="0" smtClean="0"/>
              <a:t> vs managed DNS [</a:t>
            </a:r>
            <a:r>
              <a:rPr lang="en-US" dirty="0" err="1" smtClean="0"/>
              <a:t>Cloudfare</a:t>
            </a:r>
            <a:r>
              <a:rPr lang="en-US" dirty="0" smtClean="0"/>
              <a:t>, </a:t>
            </a:r>
            <a:r>
              <a:rPr lang="en-US" dirty="0" err="1" smtClean="0"/>
              <a:t>UltraDNS</a:t>
            </a:r>
            <a:r>
              <a:rPr lang="en-US" dirty="0" smtClean="0"/>
              <a:t>, AWS, </a:t>
            </a:r>
            <a:r>
              <a:rPr lang="en-US" dirty="0" err="1" smtClean="0"/>
              <a:t>EasyDNS</a:t>
            </a:r>
            <a:r>
              <a:rPr lang="en-US" dirty="0" smtClean="0"/>
              <a:t>].</a:t>
            </a:r>
          </a:p>
          <a:p>
            <a:pPr lvl="1"/>
            <a:r>
              <a:rPr lang="en-US" dirty="0" smtClean="0"/>
              <a:t>If you </a:t>
            </a:r>
            <a:r>
              <a:rPr lang="en-US" dirty="0" err="1" smtClean="0"/>
              <a:t>colo</a:t>
            </a:r>
            <a:r>
              <a:rPr lang="en-US" dirty="0" smtClean="0"/>
              <a:t> at another institution, be thoughtful of shared topology [fiber, providers] that are not fully understood.  Increasing physical distance likely increases your chance of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9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Employed </a:t>
            </a:r>
            <a:r>
              <a:rPr lang="en-US" dirty="0"/>
              <a:t>by the University of Wisconsin - Madison since </a:t>
            </a:r>
            <a:r>
              <a:rPr lang="en-US" dirty="0" smtClean="0"/>
              <a:t>2000</a:t>
            </a:r>
          </a:p>
          <a:p>
            <a:r>
              <a:rPr lang="en-US" dirty="0" smtClean="0"/>
              <a:t>My </a:t>
            </a:r>
            <a:r>
              <a:rPr lang="en-US" dirty="0"/>
              <a:t>perspective: engineering, programming and operations</a:t>
            </a:r>
          </a:p>
          <a:p>
            <a:pPr lvl="1"/>
            <a:r>
              <a:rPr lang="en-US" dirty="0" smtClean="0"/>
              <a:t>Layer 2/3 WAN, monitoring </a:t>
            </a:r>
            <a:r>
              <a:rPr lang="en-US" dirty="0"/>
              <a:t>+ </a:t>
            </a:r>
            <a:r>
              <a:rPr lang="en-US" dirty="0" smtClean="0"/>
              <a:t>stats, DNS/DHCP</a:t>
            </a:r>
          </a:p>
          <a:p>
            <a:pPr lvl="1"/>
            <a:r>
              <a:rPr lang="en-US" dirty="0" smtClean="0"/>
              <a:t>No experience with IDS/IPS or firewalls other than </a:t>
            </a:r>
            <a:r>
              <a:rPr lang="en-US" dirty="0" err="1" smtClean="0"/>
              <a:t>iptables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Spent 13 </a:t>
            </a:r>
            <a:r>
              <a:rPr lang="en-US" dirty="0"/>
              <a:t>years </a:t>
            </a:r>
            <a:r>
              <a:rPr lang="en-US" dirty="0" smtClean="0"/>
              <a:t>on </a:t>
            </a:r>
            <a:r>
              <a:rPr lang="en-US" dirty="0"/>
              <a:t>the WiscNet </a:t>
            </a:r>
            <a:r>
              <a:rPr lang="en-US" dirty="0" smtClean="0"/>
              <a:t>project, now </a:t>
            </a:r>
            <a:r>
              <a:rPr lang="en-US" dirty="0"/>
              <a:t>focused on </a:t>
            </a:r>
            <a:r>
              <a:rPr lang="en-US" dirty="0" smtClean="0"/>
              <a:t>the University </a:t>
            </a:r>
            <a:r>
              <a:rPr lang="en-US" dirty="0"/>
              <a:t>of Wisconsin System Network [UWSYS.NET], </a:t>
            </a:r>
            <a:r>
              <a:rPr lang="en-US" dirty="0" smtClean="0"/>
              <a:t>servicing:</a:t>
            </a:r>
          </a:p>
          <a:p>
            <a:pPr lvl="1"/>
            <a:r>
              <a:rPr lang="en-US" dirty="0" smtClean="0"/>
              <a:t>13 </a:t>
            </a:r>
            <a:r>
              <a:rPr lang="en-US" dirty="0"/>
              <a:t>universities, 13 two year colleges, </a:t>
            </a:r>
            <a:r>
              <a:rPr lang="en-US" dirty="0" smtClean="0"/>
              <a:t>UW–Extension</a:t>
            </a:r>
          </a:p>
          <a:p>
            <a:pPr lvl="1"/>
            <a:r>
              <a:rPr lang="en-US" dirty="0" smtClean="0"/>
              <a:t>~180k </a:t>
            </a:r>
            <a:r>
              <a:rPr lang="en-US" dirty="0"/>
              <a:t>students, ~40k </a:t>
            </a:r>
            <a:r>
              <a:rPr lang="en-US" dirty="0" smtClean="0"/>
              <a:t>faculty/staff</a:t>
            </a:r>
          </a:p>
          <a:p>
            <a:pPr lvl="1"/>
            <a:r>
              <a:rPr lang="en-US" dirty="0" smtClean="0"/>
              <a:t>Centrally managed network [</a:t>
            </a:r>
            <a:r>
              <a:rPr lang="en-US" dirty="0" err="1" smtClean="0"/>
              <a:t>Infinera</a:t>
            </a:r>
            <a:r>
              <a:rPr lang="en-US" dirty="0" smtClean="0"/>
              <a:t>/Juniper, 1G to 100G]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55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network infrastructure:</a:t>
            </a:r>
            <a:br>
              <a:rPr lang="en-US" dirty="0" smtClean="0"/>
            </a:br>
            <a:r>
              <a:rPr lang="en-US" dirty="0" smtClean="0"/>
              <a:t>Protecting the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 smtClean="0"/>
              <a:t>In addition to SNMP/VTY ACLs, we also ACL NTP, Radius, DNS, routing [BFD, BGP, IGMP LDP, MSDP, OSPF, PIM, RSVP, VRRP] as tightly as possible.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Routing and ARP, LACP, NDP, PVSTP packets are subject to compliance policers that sit between the forwarding engine and routing engine punt path.  This Juniper feature is called “</a:t>
            </a:r>
            <a:r>
              <a:rPr lang="en-US" dirty="0" err="1" smtClean="0"/>
              <a:t>ddos</a:t>
            </a:r>
            <a:r>
              <a:rPr lang="en-US" dirty="0" smtClean="0"/>
              <a:t>-protection”.  Goal is for the routing engine to service a </a:t>
            </a:r>
            <a:r>
              <a:rPr lang="en-US" dirty="0" err="1" smtClean="0"/>
              <a:t>DoS</a:t>
            </a:r>
            <a:r>
              <a:rPr lang="en-US" dirty="0" smtClean="0"/>
              <a:t> itself </a:t>
            </a:r>
            <a:r>
              <a:rPr lang="en-US" dirty="0"/>
              <a:t>[</a:t>
            </a:r>
            <a:r>
              <a:rPr lang="en-US" dirty="0" smtClean="0"/>
              <a:t>or bridge loop].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IOS XR has a similar [better and worse] feature called LPTS.</a:t>
            </a:r>
          </a:p>
        </p:txBody>
      </p:sp>
    </p:spTree>
    <p:extLst>
      <p:ext uri="{BB962C8B-B14F-4D97-AF65-F5344CB8AC3E}">
        <p14:creationId xmlns:p14="http://schemas.microsoft.com/office/powerpoint/2010/main" val="133285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Juniper </a:t>
            </a:r>
            <a:r>
              <a:rPr lang="en-US" dirty="0" err="1" smtClean="0"/>
              <a:t>DDoS</a:t>
            </a:r>
            <a:r>
              <a:rPr lang="en-US" dirty="0" smtClean="0"/>
              <a:t>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NOT work on the forwarding path, only packets destined to be handled by the routing engine.</a:t>
            </a:r>
          </a:p>
          <a:p>
            <a:endParaRPr lang="en-US" dirty="0" smtClean="0"/>
          </a:p>
          <a:p>
            <a:r>
              <a:rPr lang="en-US" dirty="0" smtClean="0"/>
              <a:t>Classifies punt path packets into various categories.  [ARP, BGP, </a:t>
            </a:r>
            <a:r>
              <a:rPr lang="en-US" dirty="0" err="1" smtClean="0"/>
              <a:t>etc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dirty="0" smtClean="0"/>
              <a:t>Packet rate policer, burst, logging and detection [flow, IFL] tweakable per category.</a:t>
            </a:r>
          </a:p>
          <a:p>
            <a:endParaRPr lang="en-US" dirty="0" smtClean="0"/>
          </a:p>
          <a:p>
            <a:r>
              <a:rPr lang="en-US" dirty="0" smtClean="0"/>
              <a:t>Operational data is collected over XML every 5 minutes.  We use this data to set parameters, detect policed packet events, etc.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2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Armchair </a:t>
            </a:r>
            <a:r>
              <a:rPr lang="en-US" dirty="0" smtClean="0"/>
              <a:t>Quarterback Hour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Instrument your network: Do not operate in the dark.  You need a baseline to understand what is normal to understand when you have a problem.</a:t>
            </a:r>
          </a:p>
          <a:p>
            <a:endParaRPr lang="en-US" b="1" dirty="0" smtClean="0"/>
          </a:p>
          <a:p>
            <a:r>
              <a:rPr lang="en-US" b="1" dirty="0" smtClean="0"/>
              <a:t>Volumetric </a:t>
            </a:r>
            <a:r>
              <a:rPr lang="en-US" b="1" dirty="0"/>
              <a:t>attacks are the most frequent threat and can usually be mitigated without expensive appliances. </a:t>
            </a:r>
            <a:r>
              <a:rPr lang="en-US" b="1" dirty="0" smtClean="0"/>
              <a:t>Our </a:t>
            </a:r>
            <a:r>
              <a:rPr lang="en-US" b="1" dirty="0"/>
              <a:t>methods are effective and efficient because they are </a:t>
            </a:r>
            <a:r>
              <a:rPr lang="en-US" b="1" dirty="0" smtClean="0"/>
              <a:t>stateless.</a:t>
            </a:r>
          </a:p>
          <a:p>
            <a:endParaRPr lang="en-US" b="1" dirty="0"/>
          </a:p>
          <a:p>
            <a:r>
              <a:rPr lang="en-US" b="1" dirty="0" smtClean="0"/>
              <a:t>Use </a:t>
            </a:r>
            <a:r>
              <a:rPr lang="en-US" b="1" dirty="0"/>
              <a:t>traffic engineering to segregate </a:t>
            </a:r>
            <a:r>
              <a:rPr lang="en-US" b="1" dirty="0" smtClean="0"/>
              <a:t>trusted/untrusted clients </a:t>
            </a:r>
            <a:r>
              <a:rPr lang="en-US" b="1" dirty="0"/>
              <a:t>to different </a:t>
            </a:r>
            <a:r>
              <a:rPr lang="en-US" b="1" dirty="0" smtClean="0"/>
              <a:t>last mile paths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Advertise more specifics with no-export, increasing odds of providing capacity </a:t>
            </a:r>
            <a:r>
              <a:rPr lang="en-US" dirty="0"/>
              <a:t>for </a:t>
            </a:r>
            <a:r>
              <a:rPr lang="en-US" dirty="0" smtClean="0"/>
              <a:t>trusted clients during events.</a:t>
            </a:r>
          </a:p>
        </p:txBody>
      </p:sp>
    </p:spTree>
    <p:extLst>
      <p:ext uri="{BB962C8B-B14F-4D97-AF65-F5344CB8AC3E}">
        <p14:creationId xmlns:p14="http://schemas.microsoft.com/office/powerpoint/2010/main" val="2296689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Armchair </a:t>
            </a:r>
            <a:r>
              <a:rPr lang="en-US" dirty="0"/>
              <a:t>Quarterback </a:t>
            </a:r>
            <a:r>
              <a:rPr lang="en-US" dirty="0" smtClean="0"/>
              <a:t>Hour: Overtime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Money </a:t>
            </a:r>
            <a:r>
              <a:rPr lang="en-US" b="1" dirty="0"/>
              <a:t>spent on capacity is used to provide service</a:t>
            </a:r>
            <a:r>
              <a:rPr lang="en-US" dirty="0"/>
              <a:t>.  </a:t>
            </a:r>
            <a:endParaRPr lang="en-US" dirty="0" smtClean="0"/>
          </a:p>
          <a:p>
            <a:pPr lvl="1"/>
            <a:r>
              <a:rPr lang="en-US" dirty="0" smtClean="0"/>
              <a:t>Money </a:t>
            </a:r>
            <a:r>
              <a:rPr lang="en-US" dirty="0"/>
              <a:t>spent on </a:t>
            </a:r>
            <a:r>
              <a:rPr lang="en-US" dirty="0" err="1"/>
              <a:t>stateful</a:t>
            </a:r>
            <a:r>
              <a:rPr lang="en-US" dirty="0"/>
              <a:t> roadblocks [IPS, DPI, firewalls] can only be used to deny service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 err="1"/>
              <a:t>Stateful</a:t>
            </a:r>
            <a:r>
              <a:rPr lang="en-US" b="1" dirty="0"/>
              <a:t> roadblocks have purpose, but must be positioned </a:t>
            </a:r>
            <a:r>
              <a:rPr lang="en-US" b="1" dirty="0" smtClean="0"/>
              <a:t>wisely.</a:t>
            </a:r>
          </a:p>
          <a:p>
            <a:pPr lvl="1"/>
            <a:r>
              <a:rPr lang="en-US" dirty="0" smtClean="0"/>
              <a:t>Protect </a:t>
            </a:r>
            <a:r>
              <a:rPr lang="en-US" dirty="0"/>
              <a:t>your Intellectual Property and restricted data; encryption, appliance and segregation.  No untrusted devices, no wireless.  Everything else is a calculable, insurable risk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b="1" dirty="0"/>
              <a:t>BYOD OOB is a thorn and a blessing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Take advantage of this secondary OOB network.  Campus network outages no longer leave cell users in the dark.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/>
              <a:t>Focus planning.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1294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3807" y="913114"/>
            <a:ext cx="11523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FIN</a:t>
            </a:r>
            <a:endParaRPr lang="en-US" sz="9600" dirty="0"/>
          </a:p>
        </p:txBody>
      </p:sp>
      <p:sp>
        <p:nvSpPr>
          <p:cNvPr id="2" name="Rectangle 1"/>
          <p:cNvSpPr/>
          <p:nvPr/>
        </p:nvSpPr>
        <p:spPr>
          <a:xfrm>
            <a:off x="172122" y="5302669"/>
            <a:ext cx="11854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Concepts from this presentation were first presented at a UWSYS.NET all-techs in September </a:t>
            </a:r>
            <a:r>
              <a:rPr lang="en-US" dirty="0" smtClean="0"/>
              <a:t>2015.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Credits </a:t>
            </a:r>
            <a:r>
              <a:rPr lang="en-US" dirty="0"/>
              <a:t>to Dale Carder from whom ideas were borrowed.</a:t>
            </a:r>
          </a:p>
        </p:txBody>
      </p:sp>
    </p:spTree>
    <p:extLst>
      <p:ext uri="{BB962C8B-B14F-4D97-AF65-F5344CB8AC3E}">
        <p14:creationId xmlns:p14="http://schemas.microsoft.com/office/powerpoint/2010/main" val="367759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resentation focus: How we mitigate volumetric </a:t>
            </a:r>
            <a:r>
              <a:rPr lang="en-US" dirty="0" err="1" smtClean="0"/>
              <a:t>DoS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865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Our experience mitigating </a:t>
            </a:r>
            <a:r>
              <a:rPr lang="en-US" dirty="0" err="1" smtClean="0"/>
              <a:t>DoS</a:t>
            </a:r>
            <a:r>
              <a:rPr lang="en-US" dirty="0" smtClean="0"/>
              <a:t> attacks with </a:t>
            </a:r>
            <a:r>
              <a:rPr lang="en-US" dirty="0"/>
              <a:t>a high degree of confidence based </a:t>
            </a:r>
            <a:r>
              <a:rPr lang="en-US" dirty="0" smtClean="0"/>
              <a:t>on </a:t>
            </a:r>
            <a:r>
              <a:rPr lang="en-US" dirty="0"/>
              <a:t>IP header </a:t>
            </a:r>
            <a:r>
              <a:rPr lang="en-US" dirty="0" smtClean="0"/>
              <a:t>information.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Motivation</a:t>
            </a:r>
            <a:endParaRPr lang="en-US" dirty="0"/>
          </a:p>
          <a:p>
            <a:pPr lvl="1"/>
            <a:r>
              <a:rPr lang="en-US" dirty="0" smtClean="0"/>
              <a:t>Congestion</a:t>
            </a:r>
            <a:r>
              <a:rPr lang="en-US" dirty="0"/>
              <a:t>: Typically last mile and paid </a:t>
            </a:r>
            <a:r>
              <a:rPr lang="en-US" dirty="0" smtClean="0"/>
              <a:t>transit.</a:t>
            </a:r>
          </a:p>
          <a:p>
            <a:pPr lvl="1"/>
            <a:r>
              <a:rPr lang="en-US" dirty="0" smtClean="0"/>
              <a:t>Customer state </a:t>
            </a:r>
            <a:r>
              <a:rPr lang="en-US" dirty="0"/>
              <a:t>exhaustion: always inline </a:t>
            </a:r>
            <a:r>
              <a:rPr lang="en-US" dirty="0" smtClean="0"/>
              <a:t>firewalls/</a:t>
            </a:r>
            <a:r>
              <a:rPr lang="en-US" dirty="0" err="1" smtClean="0"/>
              <a:t>ips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Sleep:  The internet doesn’t sleep, but I do.  66% of our detected </a:t>
            </a:r>
            <a:r>
              <a:rPr lang="en-US" dirty="0" err="1" smtClean="0"/>
              <a:t>DoS</a:t>
            </a:r>
            <a:r>
              <a:rPr lang="en-US" dirty="0" smtClean="0"/>
              <a:t> occurred outside Monday-Friday 0800 to 1700.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200" b="1" dirty="0" smtClean="0"/>
              <a:t>Disclaimer: I </a:t>
            </a:r>
            <a:r>
              <a:rPr lang="en-US" sz="2200" b="1" dirty="0"/>
              <a:t>do not claim to be an expert or </a:t>
            </a:r>
            <a:r>
              <a:rPr lang="en-US" sz="2200" b="1" dirty="0" smtClean="0"/>
              <a:t>authority. I </a:t>
            </a:r>
            <a:r>
              <a:rPr lang="en-US" sz="2200" b="1" dirty="0"/>
              <a:t>am not denying the existence of non volumetric attacks, but am leaving it out of scope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09212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high level volumetric </a:t>
            </a:r>
            <a:r>
              <a:rPr lang="en-US" dirty="0" err="1" smtClean="0"/>
              <a:t>DoS</a:t>
            </a:r>
            <a:r>
              <a:rPr lang="en-US" dirty="0" smtClean="0"/>
              <a:t>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2015/04/07, we have logged 22 </a:t>
            </a:r>
            <a:r>
              <a:rPr lang="en-US" dirty="0"/>
              <a:t>outbound, 36 </a:t>
            </a:r>
            <a:r>
              <a:rPr lang="en-US" dirty="0" smtClean="0"/>
              <a:t>inbound </a:t>
            </a:r>
            <a:r>
              <a:rPr lang="en-US" dirty="0"/>
              <a:t>confirmed volumetric </a:t>
            </a:r>
            <a:r>
              <a:rPr lang="en-US" dirty="0" err="1"/>
              <a:t>DoS</a:t>
            </a:r>
            <a:r>
              <a:rPr lang="en-US" dirty="0"/>
              <a:t> </a:t>
            </a:r>
            <a:r>
              <a:rPr lang="en-US" dirty="0" smtClean="0"/>
              <a:t>attacks.  A brief look at inbound events:</a:t>
            </a:r>
          </a:p>
          <a:p>
            <a:pPr marL="0" indent="0">
              <a:buNone/>
            </a:pPr>
            <a:endParaRPr lang="en-US" dirty="0" smtClean="0"/>
          </a:p>
          <a:p>
            <a:pPr marL="742950" lvl="1" indent="-285750"/>
            <a:r>
              <a:rPr lang="en-US" dirty="0" smtClean="0"/>
              <a:t>~ </a:t>
            </a:r>
            <a:r>
              <a:rPr lang="en-US" dirty="0"/>
              <a:t>DNS, </a:t>
            </a:r>
            <a:r>
              <a:rPr lang="en-US" dirty="0" smtClean="0"/>
              <a:t>44%.  </a:t>
            </a:r>
            <a:r>
              <a:rPr lang="en-US" dirty="0"/>
              <a:t>NTP, </a:t>
            </a:r>
            <a:r>
              <a:rPr lang="en-US" dirty="0" smtClean="0"/>
              <a:t>32%.  </a:t>
            </a:r>
            <a:r>
              <a:rPr lang="en-US" dirty="0"/>
              <a:t>SSDP, 16%.  </a:t>
            </a:r>
            <a:r>
              <a:rPr lang="en-US" dirty="0" err="1"/>
              <a:t>Chargen</a:t>
            </a:r>
            <a:r>
              <a:rPr lang="en-US" dirty="0"/>
              <a:t>, 8%.</a:t>
            </a:r>
          </a:p>
          <a:p>
            <a:pPr marL="742950" lvl="1" indent="-285750"/>
            <a:r>
              <a:rPr lang="en-US" dirty="0"/>
              <a:t>Max Rate 14.7Gbps.  11% &gt; 10Gbps.  22% &gt; 5Gbps.</a:t>
            </a:r>
          </a:p>
          <a:p>
            <a:pPr marL="742950" lvl="1" indent="-285750"/>
            <a:r>
              <a:rPr lang="en-US" dirty="0"/>
              <a:t>Longest Attack: 44 Minutes.  97% less than 30 minutes.  66% less than 10 minutes. </a:t>
            </a:r>
            <a:endParaRPr lang="en-US" dirty="0" smtClean="0"/>
          </a:p>
          <a:p>
            <a:pPr marL="742950" lvl="1" indent="-285750"/>
            <a:r>
              <a:rPr lang="en-US" dirty="0"/>
              <a:t>66% </a:t>
            </a:r>
            <a:r>
              <a:rPr lang="en-US" dirty="0" smtClean="0"/>
              <a:t>occurred </a:t>
            </a:r>
            <a:r>
              <a:rPr lang="en-US" dirty="0"/>
              <a:t>outside Monday-Friday 0800 to 1700</a:t>
            </a:r>
            <a:r>
              <a:rPr lang="en-US" dirty="0" smtClean="0"/>
              <a:t>.</a:t>
            </a:r>
          </a:p>
          <a:p>
            <a:pPr marL="742950" lvl="1" indent="-285750"/>
            <a:r>
              <a:rPr lang="en-US" dirty="0"/>
              <a:t>% of attacks during semester recess: 6%. Incidents are overwhelmingly related to residential networks</a:t>
            </a:r>
            <a:r>
              <a:rPr lang="en-US" dirty="0" smtClean="0"/>
              <a:t>.</a:t>
            </a:r>
            <a:endParaRPr lang="en-US" dirty="0"/>
          </a:p>
          <a:p>
            <a:pPr marL="742950" lvl="1" indent="-285750"/>
            <a:r>
              <a:rPr lang="en-US" dirty="0" smtClean="0"/>
              <a:t>47% mitigated by filtering, 8% blocked by BGP </a:t>
            </a:r>
            <a:r>
              <a:rPr lang="en-US" dirty="0" err="1" smtClean="0"/>
              <a:t>blackhole</a:t>
            </a:r>
            <a:r>
              <a:rPr lang="en-US" dirty="0" smtClean="0"/>
              <a:t>.</a:t>
            </a:r>
            <a:endParaRPr lang="en-US" dirty="0"/>
          </a:p>
          <a:p>
            <a:pPr marL="742950" lvl="1" indent="-285750"/>
            <a:r>
              <a:rPr lang="en-US" dirty="0" smtClean="0"/>
              <a:t>Service </a:t>
            </a:r>
            <a:r>
              <a:rPr lang="en-US" dirty="0"/>
              <a:t>affecting: 11</a:t>
            </a:r>
            <a:r>
              <a:rPr lang="en-US" dirty="0" smtClean="0"/>
              <a:t>% (4)  [entire campus]</a:t>
            </a:r>
            <a:endParaRPr lang="en-US" dirty="0"/>
          </a:p>
          <a:p>
            <a:pPr marL="1200150" lvl="2" indent="-285750"/>
            <a:r>
              <a:rPr lang="en-US" dirty="0"/>
              <a:t>% that would have </a:t>
            </a:r>
            <a:r>
              <a:rPr lang="en-US" dirty="0" smtClean="0"/>
              <a:t>been service affecting without current </a:t>
            </a:r>
            <a:r>
              <a:rPr lang="en-US" dirty="0"/>
              <a:t>mitigation in place:  19% (7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0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Monitoring: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808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SNMP [</a:t>
            </a:r>
            <a:r>
              <a:rPr lang="en-US" sz="2400" dirty="0" err="1" smtClean="0"/>
              <a:t>ifTable</a:t>
            </a:r>
            <a:r>
              <a:rPr lang="en-US" sz="2400" dirty="0" smtClean="0"/>
              <a:t>, CPU], ICMP monitoring and collection.</a:t>
            </a:r>
          </a:p>
          <a:p>
            <a:r>
              <a:rPr lang="en-US" sz="2400" dirty="0" smtClean="0"/>
              <a:t>Screen scraping/XML </a:t>
            </a:r>
            <a:r>
              <a:rPr lang="en-US" sz="2400" dirty="0"/>
              <a:t>where SNMP fails us </a:t>
            </a:r>
            <a:r>
              <a:rPr lang="en-US" sz="2400" dirty="0" smtClean="0"/>
              <a:t>or </a:t>
            </a:r>
            <a:r>
              <a:rPr lang="en-US" sz="2400" dirty="0"/>
              <a:t>is too </a:t>
            </a:r>
            <a:r>
              <a:rPr lang="en-US" sz="2400" dirty="0" smtClean="0"/>
              <a:t>burdensome.</a:t>
            </a:r>
            <a:endParaRPr lang="en-US" sz="2400" dirty="0"/>
          </a:p>
          <a:p>
            <a:pPr lvl="1"/>
            <a:r>
              <a:rPr lang="en-US" dirty="0" err="1" smtClean="0"/>
              <a:t>CoS</a:t>
            </a:r>
            <a:r>
              <a:rPr lang="en-US" dirty="0" smtClean="0"/>
              <a:t>/</a:t>
            </a:r>
            <a:r>
              <a:rPr lang="en-US" dirty="0" err="1" smtClean="0"/>
              <a:t>QoS</a:t>
            </a:r>
            <a:r>
              <a:rPr lang="en-US" dirty="0" smtClean="0"/>
              <a:t>, ACL, </a:t>
            </a:r>
            <a:r>
              <a:rPr lang="en-US" dirty="0"/>
              <a:t>DOM, BGP </a:t>
            </a:r>
            <a:r>
              <a:rPr lang="en-US" dirty="0" smtClean="0"/>
              <a:t>RIB</a:t>
            </a:r>
          </a:p>
          <a:p>
            <a:r>
              <a:rPr lang="en-US" sz="2400" dirty="0" smtClean="0"/>
              <a:t>IPFIX v4/v6 flow export [1:256 sampling] </a:t>
            </a:r>
            <a:r>
              <a:rPr lang="en-US" sz="2400" dirty="0" err="1" smtClean="0"/>
              <a:t>anycasted</a:t>
            </a:r>
            <a:r>
              <a:rPr lang="en-US" sz="2400" dirty="0" smtClean="0"/>
              <a:t> with </a:t>
            </a:r>
            <a:r>
              <a:rPr lang="en-US" sz="2400" dirty="0" err="1" smtClean="0"/>
              <a:t>samplicator</a:t>
            </a:r>
            <a:r>
              <a:rPr lang="en-US" sz="2400" dirty="0" smtClean="0"/>
              <a:t> to </a:t>
            </a:r>
            <a:r>
              <a:rPr lang="en-US" sz="2400" dirty="0" err="1" smtClean="0"/>
              <a:t>nfcapd</a:t>
            </a:r>
            <a:r>
              <a:rPr lang="en-US" sz="2400" dirty="0" smtClean="0"/>
              <a:t>.</a:t>
            </a:r>
          </a:p>
          <a:p>
            <a:pPr lvl="1"/>
            <a:r>
              <a:rPr lang="en-US" dirty="0" smtClean="0"/>
              <a:t>NFDUMP/NFSEN </a:t>
            </a:r>
            <a:r>
              <a:rPr lang="en-US" dirty="0"/>
              <a:t>+ home grown software in use for analysis and RRD storage.</a:t>
            </a:r>
          </a:p>
          <a:p>
            <a:pPr lvl="1"/>
            <a:r>
              <a:rPr lang="en-US" dirty="0"/>
              <a:t>On-net vs off-net, v4 vs v6, commodity vs research vs peering, protocol, subnet and port, AS Statistics [but CDNs limit the </a:t>
            </a:r>
            <a:r>
              <a:rPr lang="en-US" dirty="0" smtClean="0"/>
              <a:t>usefulness]</a:t>
            </a:r>
          </a:p>
        </p:txBody>
      </p:sp>
    </p:spTree>
    <p:extLst>
      <p:ext uri="{BB962C8B-B14F-4D97-AF65-F5344CB8AC3E}">
        <p14:creationId xmlns:p14="http://schemas.microsoft.com/office/powerpoint/2010/main" val="36919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Juniper Firewall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Per-interface statistics enabled.</a:t>
            </a:r>
          </a:p>
          <a:p>
            <a:r>
              <a:rPr lang="en-US" dirty="0" smtClean="0"/>
              <a:t>Juniper policers limited to bps, no </a:t>
            </a:r>
            <a:r>
              <a:rPr lang="en-US" dirty="0" err="1" smtClean="0"/>
              <a:t>pps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IPFIX flows </a:t>
            </a:r>
            <a:r>
              <a:rPr lang="en-US" dirty="0"/>
              <a:t>can provide some of the same info as </a:t>
            </a:r>
            <a:r>
              <a:rPr lang="en-US" dirty="0" smtClean="0"/>
              <a:t>counters</a:t>
            </a:r>
            <a:r>
              <a:rPr lang="en-US" dirty="0"/>
              <a:t>, but not all</a:t>
            </a:r>
          </a:p>
          <a:p>
            <a:pPr lvl="1"/>
            <a:r>
              <a:rPr lang="en-US" dirty="0"/>
              <a:t>Flows </a:t>
            </a:r>
            <a:r>
              <a:rPr lang="en-US" dirty="0" smtClean="0"/>
              <a:t>fail at packet </a:t>
            </a:r>
            <a:r>
              <a:rPr lang="en-US" dirty="0"/>
              <a:t>size, </a:t>
            </a:r>
            <a:r>
              <a:rPr lang="en-US" dirty="0" err="1" smtClean="0"/>
              <a:t>CoS</a:t>
            </a:r>
            <a:r>
              <a:rPr lang="en-US" dirty="0" smtClean="0"/>
              <a:t>, TCP </a:t>
            </a:r>
            <a:r>
              <a:rPr lang="en-US" dirty="0"/>
              <a:t>flag counters</a:t>
            </a:r>
          </a:p>
          <a:p>
            <a:pPr lvl="1"/>
            <a:r>
              <a:rPr lang="en-US" dirty="0"/>
              <a:t>Firewall counters work on family MPLS, CCC, bridge,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Firewall counters infinitely more useful for defending the network control </a:t>
            </a:r>
            <a:r>
              <a:rPr lang="en-US" dirty="0" smtClean="0"/>
              <a:t>plane</a:t>
            </a:r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If I can’t match it with a Juniper filter, I can’t police/redirect it anyway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02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Juniper Firewall Filters example: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334294"/>
            <a:ext cx="10427931" cy="528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6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crazy amount of counters: forwarding plane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16" y="1538287"/>
            <a:ext cx="11172591" cy="472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82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do we do with all of this data?</a:t>
            </a:r>
            <a:br>
              <a:rPr lang="en-US" sz="3600" dirty="0" smtClean="0"/>
            </a:br>
            <a:r>
              <a:rPr lang="en-US" sz="3600" dirty="0" smtClean="0"/>
              <a:t>Process + technology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Tech:</a:t>
            </a:r>
          </a:p>
          <a:p>
            <a:pPr lvl="1"/>
            <a:r>
              <a:rPr lang="en-US" dirty="0" smtClean="0"/>
              <a:t>Reporting </a:t>
            </a:r>
            <a:r>
              <a:rPr lang="en-US" dirty="0"/>
              <a:t>and thresholding of RRD </a:t>
            </a:r>
            <a:r>
              <a:rPr lang="en-US" dirty="0" err="1"/>
              <a:t>datapoints</a:t>
            </a:r>
            <a:r>
              <a:rPr lang="en-US" dirty="0"/>
              <a:t> integrated into </a:t>
            </a:r>
            <a:r>
              <a:rPr lang="en-US" dirty="0" smtClean="0"/>
              <a:t>monitoring system and other </a:t>
            </a:r>
            <a:r>
              <a:rPr lang="en-US" dirty="0"/>
              <a:t>generated </a:t>
            </a:r>
            <a:r>
              <a:rPr lang="en-US" dirty="0" smtClean="0"/>
              <a:t>reports.</a:t>
            </a:r>
          </a:p>
          <a:p>
            <a:pPr lvl="1"/>
            <a:r>
              <a:rPr lang="en-US" dirty="0" smtClean="0"/>
              <a:t>RRD searching/graphing utilities.</a:t>
            </a:r>
          </a:p>
          <a:p>
            <a:pPr lvl="1"/>
            <a:r>
              <a:rPr lang="en-US" dirty="0"/>
              <a:t>Lots of homegrown </a:t>
            </a:r>
            <a:r>
              <a:rPr lang="en-US" dirty="0" smtClean="0"/>
              <a:t>software.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Alarm</a:t>
            </a:r>
            <a:r>
              <a:rPr lang="en-US" dirty="0"/>
              <a:t>, syslog and report analysis provides feedback to changing/improving Juniper </a:t>
            </a:r>
            <a:r>
              <a:rPr lang="en-US" dirty="0" err="1"/>
              <a:t>ddos</a:t>
            </a:r>
            <a:r>
              <a:rPr lang="en-US" dirty="0"/>
              <a:t>-protection, firewall filters, </a:t>
            </a:r>
            <a:r>
              <a:rPr lang="en-US" dirty="0" smtClean="0"/>
              <a:t>etc.</a:t>
            </a:r>
            <a:endParaRPr lang="en-US" dirty="0"/>
          </a:p>
          <a:p>
            <a:pPr lvl="1"/>
            <a:r>
              <a:rPr lang="en-US" dirty="0" smtClean="0"/>
              <a:t>Significant </a:t>
            </a:r>
            <a:r>
              <a:rPr lang="en-US" dirty="0"/>
              <a:t>events shared </a:t>
            </a:r>
            <a:r>
              <a:rPr lang="en-US" dirty="0" smtClean="0"/>
              <a:t>with UW System network campuses for feedback, discussion and direction.</a:t>
            </a:r>
          </a:p>
          <a:p>
            <a:pPr lvl="1"/>
            <a:r>
              <a:rPr lang="en-US" b="1" dirty="0"/>
              <a:t>Drowning in data is not enough; you need to take action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865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1922</Words>
  <Application>Microsoft Office PowerPoint</Application>
  <PresentationFormat>Widescreen</PresentationFormat>
  <Paragraphs>192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UW System Network Volumetric DoS  Operational Efforts</vt:lpstr>
      <vt:lpstr>Who am I?</vt:lpstr>
      <vt:lpstr>Presentation focus: How we mitigate volumetric DoS attacks</vt:lpstr>
      <vt:lpstr>Our high level volumetric DoS observations</vt:lpstr>
      <vt:lpstr>Monitoring: data collection</vt:lpstr>
      <vt:lpstr>Juniper Firewall Filters</vt:lpstr>
      <vt:lpstr>Juniper Firewall Filters example:</vt:lpstr>
      <vt:lpstr>A crazy amount of counters: forwarding plane</vt:lpstr>
      <vt:lpstr>What do we do with all of this data? Process + technology</vt:lpstr>
      <vt:lpstr>Customer tools</vt:lpstr>
      <vt:lpstr>Customer tools BGP blackhole [Remote Trigger Black Hole] </vt:lpstr>
      <vt:lpstr>Customer tools BGP FlowSpec support </vt:lpstr>
      <vt:lpstr>Customer tools Details</vt:lpstr>
      <vt:lpstr>DNS DoS: Problem statement</vt:lpstr>
      <vt:lpstr>DNS DoS: Our high confidence solution?</vt:lpstr>
      <vt:lpstr>Scary Stuff</vt:lpstr>
      <vt:lpstr>Very Scary Stuff</vt:lpstr>
      <vt:lpstr>Ludicrously Scary Stuff</vt:lpstr>
      <vt:lpstr>Using the cloud</vt:lpstr>
      <vt:lpstr>Don’t forget network infrastructure: Protecting the control plane</vt:lpstr>
      <vt:lpstr>Juniper DDoS protection</vt:lpstr>
      <vt:lpstr>Summary: Armchair Quarterback Hour</vt:lpstr>
      <vt:lpstr>Summary: Armchair Quarterback Hour: Overtime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operational efforts</dc:title>
  <dc:creator>m7h</dc:creator>
  <cp:lastModifiedBy>m7h</cp:lastModifiedBy>
  <cp:revision>87</cp:revision>
  <dcterms:created xsi:type="dcterms:W3CDTF">2015-09-14T16:21:11Z</dcterms:created>
  <dcterms:modified xsi:type="dcterms:W3CDTF">2015-11-16T16:18:58Z</dcterms:modified>
</cp:coreProperties>
</file>