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3"/>
  </p:notesMasterIdLst>
  <p:sldIdLst>
    <p:sldId id="256" r:id="rId2"/>
    <p:sldId id="290" r:id="rId3"/>
    <p:sldId id="291" r:id="rId4"/>
    <p:sldId id="280" r:id="rId5"/>
    <p:sldId id="276" r:id="rId6"/>
    <p:sldId id="292" r:id="rId7"/>
    <p:sldId id="277" r:id="rId8"/>
    <p:sldId id="293" r:id="rId9"/>
    <p:sldId id="299" r:id="rId10"/>
    <p:sldId id="300" r:id="rId11"/>
    <p:sldId id="294" r:id="rId12"/>
    <p:sldId id="297" r:id="rId13"/>
    <p:sldId id="258" r:id="rId14"/>
    <p:sldId id="260" r:id="rId15"/>
    <p:sldId id="275" r:id="rId16"/>
    <p:sldId id="259" r:id="rId17"/>
    <p:sldId id="286" r:id="rId18"/>
    <p:sldId id="287" r:id="rId19"/>
    <p:sldId id="282" r:id="rId20"/>
    <p:sldId id="283" r:id="rId21"/>
    <p:sldId id="261" r:id="rId22"/>
    <p:sldId id="265" r:id="rId23"/>
    <p:sldId id="273" r:id="rId24"/>
    <p:sldId id="274" r:id="rId25"/>
    <p:sldId id="296" r:id="rId26"/>
    <p:sldId id="272" r:id="rId27"/>
    <p:sldId id="264" r:id="rId28"/>
    <p:sldId id="279" r:id="rId29"/>
    <p:sldId id="284" r:id="rId30"/>
    <p:sldId id="262" r:id="rId31"/>
    <p:sldId id="288" r:id="rId32"/>
    <p:sldId id="285" r:id="rId33"/>
    <p:sldId id="263" r:id="rId34"/>
    <p:sldId id="295" r:id="rId35"/>
    <p:sldId id="298" r:id="rId36"/>
    <p:sldId id="271" r:id="rId37"/>
    <p:sldId id="266" r:id="rId38"/>
    <p:sldId id="268" r:id="rId39"/>
    <p:sldId id="269" r:id="rId40"/>
    <p:sldId id="270" r:id="rId41"/>
    <p:sldId id="28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81" autoAdjust="0"/>
  </p:normalViewPr>
  <p:slideViewPr>
    <p:cSldViewPr>
      <p:cViewPr varScale="1">
        <p:scale>
          <a:sx n="78" d="100"/>
          <a:sy n="78" d="100"/>
        </p:scale>
        <p:origin x="-2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964EB-E506-4616-B7C0-7F568B872AA5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5FD6B-910F-4B6C-A591-026DB8921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8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5FD6B-910F-4B6C-A591-026DB89216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445284-24CB-4D96-B0F2-B69E82B9A084}" type="datetime1">
              <a:rPr lang="en-US" smtClean="0"/>
              <a:t>11/16/2015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C5632B-8815-495C-8A11-9A7D41524047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427C9-C102-48D4-84BB-1177A4B11625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84F7-80D5-45F7-97B3-8FCBC714837A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39F95-3FC1-4E9C-9AA9-379208E11ECA}" type="datetime1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3F2680-2264-4A89-9696-1F21C4789924}" type="datetime1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E319-9565-4F3F-BFAE-4FE72DAD8C06}" type="datetime1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BB849F-F65A-44F0-A9EB-378D6FAFE409}" type="datetime1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B95506-499A-4681-A8DF-47A9D1BBE7EF}" type="datetime1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FA16321-10E5-47DB-8709-3111D47CE519}" type="datetime1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A491E4-30B5-4303-B0CA-4EAA3CCE0B27}" type="datetime1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E2D71F-FAD3-415B-B39F-849113661165}" type="datetime1">
              <a:rPr lang="en-US" smtClean="0"/>
              <a:t>11/16/2015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8C19F3-3226-4C58-B99B-753DEAAE79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web/about/security/intelligence/blackhole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-cert.gov/ncas/alerts/TA14-013A" TargetMode="External"/><Relationship Id="rId2" Type="http://schemas.openxmlformats.org/officeDocument/2006/relationships/hyperlink" Target="http://www.us-cert.gov/ncas/alerts/TA13-088A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pavel-odintsov/fastnetmon/blob/master/docs/BGP_FLOW_SPEC.md" TargetMode="External"/><Relationship Id="rId13" Type="http://schemas.openxmlformats.org/officeDocument/2006/relationships/hyperlink" Target="http://www.terena.org/activities/tf-msp/meetings/20141127/slides/Yannis.pptx" TargetMode="External"/><Relationship Id="rId3" Type="http://schemas.openxmlformats.org/officeDocument/2006/relationships/hyperlink" Target="https://kb.wisc.edu/uwsysnet/search.php?q=blackhole&amp;cat=0" TargetMode="External"/><Relationship Id="rId7" Type="http://schemas.openxmlformats.org/officeDocument/2006/relationships/hyperlink" Target="https://github.com/pavel-odintsov/fastnetmon/blob/master/docs/EXABGP_INTEGRATION.md" TargetMode="External"/><Relationship Id="rId12" Type="http://schemas.openxmlformats.org/officeDocument/2006/relationships/hyperlink" Target="https://www.terena.org/activities/tf-noc/meeting5/slides/20120216-firewall.pdf" TargetMode="External"/><Relationship Id="rId2" Type="http://schemas.openxmlformats.org/officeDocument/2006/relationships/hyperlink" Target="http://www.cisco.com/web/about/security/intelligence/blackhol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pavel-odintsov/fastnetmon" TargetMode="External"/><Relationship Id="rId11" Type="http://schemas.openxmlformats.org/officeDocument/2006/relationships/hyperlink" Target="https://www.us-cert.gov/ncas/alerts/TA14-017A" TargetMode="External"/><Relationship Id="rId5" Type="http://schemas.openxmlformats.org/officeDocument/2006/relationships/hyperlink" Target="https://ripe71.ripe.net/wp-content/uploads/presentations/17-RIPE71_new_slides.pdf" TargetMode="External"/><Relationship Id="rId10" Type="http://schemas.openxmlformats.org/officeDocument/2006/relationships/hyperlink" Target="https://www.m00nie.com/?s=exabgp" TargetMode="External"/><Relationship Id="rId4" Type="http://schemas.openxmlformats.org/officeDocument/2006/relationships/hyperlink" Target="https://www.nanog.org/sites/default/files/wed.general.trafficdiversion.serodio.10.pdf" TargetMode="External"/><Relationship Id="rId9" Type="http://schemas.openxmlformats.org/officeDocument/2006/relationships/hyperlink" Target="https://github.com/Exa-Networks/exabgp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8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DDoS </a:t>
            </a:r>
            <a:r>
              <a:rPr lang="en-US" sz="4400" dirty="0" smtClean="0"/>
              <a:t>Monitoring/Mitigation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 err="1" smtClean="0"/>
              <a:t>fastnetmon</a:t>
            </a:r>
            <a:r>
              <a:rPr lang="en-US" dirty="0" smtClean="0"/>
              <a:t> and </a:t>
            </a:r>
            <a:r>
              <a:rPr lang="en-US" dirty="0" err="1"/>
              <a:t>E</a:t>
            </a:r>
            <a:r>
              <a:rPr lang="en-US" dirty="0" err="1" smtClean="0"/>
              <a:t>xaBGP</a:t>
            </a:r>
            <a:endParaRPr lang="en-US" dirty="0" smtClean="0"/>
          </a:p>
          <a:p>
            <a:r>
              <a:rPr lang="en-US" dirty="0" smtClean="0"/>
              <a:t>(Dan </a:t>
            </a:r>
            <a:r>
              <a:rPr lang="en-US" dirty="0" err="1" smtClean="0"/>
              <a:t>Dargel</a:t>
            </a:r>
            <a:r>
              <a:rPr lang="en-US" dirty="0" smtClean="0"/>
              <a:t>/Michael Hare)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0" y="6324600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2015-11-17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hlinkClick r:id="rId2"/>
              </a:rPr>
              <a:t>http://bcop.nanog.org/index.php/DDoS-DoS-attack-BCOP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Details what to do before/during/after an attack</a:t>
            </a:r>
          </a:p>
          <a:p>
            <a:pPr lvl="1"/>
            <a:r>
              <a:rPr lang="en-US" dirty="0" smtClean="0"/>
              <a:t>Lists some tools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great resource, Read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54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Incorporate potential for DDoS attack into network design and addressing</a:t>
            </a:r>
          </a:p>
          <a:p>
            <a:pPr lvl="1"/>
            <a:r>
              <a:rPr lang="en-US" dirty="0" smtClean="0"/>
              <a:t>Location and roles of DNS servers</a:t>
            </a:r>
          </a:p>
          <a:p>
            <a:pPr lvl="1"/>
            <a:r>
              <a:rPr lang="en-US" dirty="0" smtClean="0"/>
              <a:t>Hierarchy of firewalls and routers</a:t>
            </a:r>
          </a:p>
          <a:p>
            <a:pPr lvl="1"/>
            <a:r>
              <a:rPr lang="en-US" dirty="0" smtClean="0"/>
              <a:t>Segregation so that an attack on one area may not impact another</a:t>
            </a:r>
          </a:p>
          <a:p>
            <a:pPr lvl="2"/>
            <a:r>
              <a:rPr lang="en-US" dirty="0" smtClean="0"/>
              <a:t>Datacenters</a:t>
            </a:r>
          </a:p>
          <a:p>
            <a:pPr lvl="2"/>
            <a:r>
              <a:rPr lang="en-US" dirty="0" smtClean="0"/>
              <a:t>DNS servers</a:t>
            </a:r>
          </a:p>
          <a:p>
            <a:pPr lvl="2"/>
            <a:r>
              <a:rPr lang="en-US" dirty="0" smtClean="0"/>
              <a:t>Residence networks</a:t>
            </a:r>
          </a:p>
          <a:p>
            <a:pPr lvl="2"/>
            <a:r>
              <a:rPr lang="en-US" dirty="0" smtClean="0"/>
              <a:t>Academic networks</a:t>
            </a:r>
          </a:p>
          <a:p>
            <a:pPr lvl="2"/>
            <a:r>
              <a:rPr lang="en-US" dirty="0" smtClean="0"/>
              <a:t>Business office networks</a:t>
            </a:r>
          </a:p>
          <a:p>
            <a:pPr lvl="2"/>
            <a:r>
              <a:rPr lang="en-US" dirty="0" smtClean="0"/>
              <a:t>Retail/Operations networks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 err="1" smtClean="0"/>
              <a:t>Architechture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4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Cloud DDoS scrubbing services $$</a:t>
            </a:r>
          </a:p>
          <a:p>
            <a:pPr lvl="1"/>
            <a:r>
              <a:rPr lang="en-US" dirty="0" smtClean="0"/>
              <a:t>Route service thru vendor to scrub attack traffic and tunnel legit traffic to server</a:t>
            </a:r>
          </a:p>
          <a:p>
            <a:pPr lvl="2"/>
            <a:r>
              <a:rPr lang="en-US" dirty="0" smtClean="0"/>
              <a:t>Use for determined attacks.  May need on retainer.  Setup architecture in advance.</a:t>
            </a:r>
          </a:p>
          <a:p>
            <a:r>
              <a:rPr lang="en-US" dirty="0" smtClean="0"/>
              <a:t>Soak up the attack $$$</a:t>
            </a:r>
          </a:p>
          <a:p>
            <a:pPr lvl="1"/>
            <a:r>
              <a:rPr lang="en-US" dirty="0" smtClean="0"/>
              <a:t>Increase the scale, size, bandwidth of service to handle all attack traffic</a:t>
            </a:r>
          </a:p>
          <a:p>
            <a:pPr lvl="1"/>
            <a:r>
              <a:rPr lang="en-US" dirty="0" smtClean="0"/>
              <a:t>Distribute service to many locations.  Enlist aid of peers.</a:t>
            </a:r>
          </a:p>
          <a:p>
            <a:r>
              <a:rPr lang="en-US" dirty="0" smtClean="0"/>
              <a:t>Use DDoS mitigation appliances $</a:t>
            </a:r>
          </a:p>
          <a:p>
            <a:pPr lvl="1"/>
            <a:r>
              <a:rPr lang="en-US" dirty="0" smtClean="0"/>
              <a:t>Doesn’t protect your WAN link bandwidth or ISP</a:t>
            </a:r>
          </a:p>
          <a:p>
            <a:r>
              <a:rPr lang="en-US" dirty="0" smtClean="0"/>
              <a:t>Use network infrastructure tools (from ISP); very scalable</a:t>
            </a:r>
          </a:p>
          <a:p>
            <a:pPr lvl="1"/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endParaRPr lang="en-US" dirty="0" smtClean="0"/>
          </a:p>
          <a:p>
            <a:pPr lvl="1"/>
            <a:r>
              <a:rPr lang="en-US" dirty="0" smtClean="0"/>
              <a:t>BGP </a:t>
            </a:r>
            <a:r>
              <a:rPr lang="en-US" dirty="0" err="1" smtClean="0"/>
              <a:t>flowspec</a:t>
            </a:r>
            <a:endParaRPr lang="en-US" dirty="0" smtClean="0"/>
          </a:p>
          <a:p>
            <a:pPr lvl="1"/>
            <a:r>
              <a:rPr lang="en-US" dirty="0" smtClean="0"/>
              <a:t>ACLs/Rate limits</a:t>
            </a:r>
          </a:p>
          <a:p>
            <a:pPr lvl="1"/>
            <a:r>
              <a:rPr lang="en-US" dirty="0" smtClean="0"/>
              <a:t>Use for common but not coordinated and determined attacks</a:t>
            </a:r>
          </a:p>
          <a:p>
            <a:pPr lvl="1"/>
            <a:r>
              <a:rPr lang="en-US" dirty="0" smtClean="0"/>
              <a:t>Means accepting some collateral damage or objective of attack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mitigate 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6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Reflective </a:t>
            </a:r>
            <a:r>
              <a:rPr lang="en-US" dirty="0" err="1" smtClean="0"/>
              <a:t>DoS</a:t>
            </a:r>
            <a:r>
              <a:rPr lang="en-US" dirty="0" smtClean="0"/>
              <a:t> (</a:t>
            </a:r>
            <a:r>
              <a:rPr lang="en-US" dirty="0" err="1" smtClean="0"/>
              <a:t>DRDoS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028" name="Picture 4" descr="http://blog.cloudflare.com/content/images/illustration-amplification-attack-ph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6143625" cy="42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77243" y="3350568"/>
            <a:ext cx="3009157" cy="230832"/>
          </a:xfrm>
          <a:prstGeom prst="rect">
            <a:avLst/>
          </a:prstGeom>
          <a:solidFill>
            <a:schemeClr val="bg1">
              <a:alpha val="68000"/>
            </a:schemeClr>
          </a:solidFill>
          <a:effectLst/>
        </p:spPr>
        <p:txBody>
          <a:bodyPr wrap="none" rtlCol="0">
            <a:spAutoFit/>
          </a:bodyPr>
          <a:lstStyle/>
          <a:p>
            <a:r>
              <a:rPr lang="en-US" sz="9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Requests with source IP address of victim spoofed</a:t>
            </a:r>
            <a:endParaRPr lang="en-US" sz="9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Reflected </a:t>
            </a:r>
            <a:r>
              <a:rPr lang="en-US" dirty="0" err="1" smtClean="0"/>
              <a:t>DoS</a:t>
            </a:r>
            <a:r>
              <a:rPr lang="en-US" dirty="0" smtClean="0"/>
              <a:t> (</a:t>
            </a:r>
            <a:r>
              <a:rPr lang="en-US" dirty="0" err="1" smtClean="0"/>
              <a:t>DRDoS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92647"/>
              </p:ext>
            </p:extLst>
          </p:nvPr>
        </p:nvGraphicFramePr>
        <p:xfrm>
          <a:off x="838200" y="1206755"/>
          <a:ext cx="7467600" cy="496544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64346"/>
                <a:gridCol w="1884062"/>
                <a:gridCol w="1914396"/>
                <a:gridCol w="1304796"/>
              </a:tblGrid>
              <a:tr h="408283">
                <a:tc>
                  <a:txBody>
                    <a:bodyPr/>
                    <a:lstStyle/>
                    <a:p>
                      <a:r>
                        <a:rPr lang="en-US" sz="1400" dirty="0"/>
                        <a:t>Protocol</a:t>
                      </a:r>
                    </a:p>
                  </a:txBody>
                  <a:tcPr marL="967" marR="967" marT="967" marB="96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Bandwidth Amplification Factor</a:t>
                      </a:r>
                    </a:p>
                  </a:txBody>
                  <a:tcPr marL="967" marR="967" marT="967" marB="96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Vulnerable Command</a:t>
                      </a:r>
                    </a:p>
                  </a:txBody>
                  <a:tcPr marL="967" marR="967" marT="967" marB="96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Protocol/Port</a:t>
                      </a:r>
                      <a:endParaRPr lang="en-US" sz="1400" dirty="0"/>
                    </a:p>
                  </a:txBody>
                  <a:tcPr marL="967" marR="967" marT="967" marB="967" anchor="ctr">
                    <a:solidFill>
                      <a:srgbClr val="00B0F0"/>
                    </a:solidFill>
                  </a:tcPr>
                </a:tc>
              </a:tr>
              <a:tr h="355637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DNS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28 to 54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see:</a:t>
                      </a:r>
                      <a:r>
                        <a:rPr lang="en-US" sz="1400" dirty="0">
                          <a:effectLst/>
                          <a:hlinkClick r:id="rId2"/>
                        </a:rPr>
                        <a:t> TA13-088A</a:t>
                      </a:r>
                      <a:r>
                        <a:rPr lang="en-US" sz="1400" dirty="0">
                          <a:effectLst/>
                        </a:rPr>
                        <a:t> [4]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UDP/53</a:t>
                      </a:r>
                      <a:endParaRPr lang="en-US" sz="1400" dirty="0">
                        <a:effectLst/>
                      </a:endParaRP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</a:tr>
              <a:tr h="35563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NTP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556.9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see: </a:t>
                      </a:r>
                      <a:r>
                        <a:rPr lang="en-US" sz="1400" dirty="0">
                          <a:effectLst/>
                          <a:hlinkClick r:id="rId3"/>
                        </a:rPr>
                        <a:t>TA14-013A</a:t>
                      </a:r>
                      <a:r>
                        <a:rPr lang="en-US" sz="1400" dirty="0">
                          <a:effectLst/>
                        </a:rPr>
                        <a:t> [5]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UDP/123</a:t>
                      </a:r>
                      <a:endParaRPr lang="en-US" sz="1400" dirty="0">
                        <a:effectLst/>
                      </a:endParaRP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</a:tr>
              <a:tr h="231808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SNMPv2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6.3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GetBulk request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UDP/161</a:t>
                      </a:r>
                      <a:endParaRPr lang="en-US" sz="1400" dirty="0">
                        <a:effectLst/>
                      </a:endParaRPr>
                    </a:p>
                  </a:txBody>
                  <a:tcPr marL="967" marR="967" marT="967" marB="967" anchor="ctr"/>
                </a:tc>
              </a:tr>
              <a:tr h="231808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NetBIOS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3.8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Name resolution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UDP/137</a:t>
                      </a:r>
                      <a:endParaRPr lang="en-US" sz="1400" dirty="0">
                        <a:effectLst/>
                      </a:endParaRPr>
                    </a:p>
                  </a:txBody>
                  <a:tcPr marL="967" marR="967" marT="967" marB="967" anchor="ctr"/>
                </a:tc>
              </a:tr>
              <a:tr h="231808"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SSDP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30.8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SEARCH request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effectLst/>
                        </a:rPr>
                        <a:t>UDP/1900</a:t>
                      </a:r>
                      <a:endParaRPr lang="en-US" sz="1400" dirty="0">
                        <a:effectLst/>
                      </a:endParaRP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</a:tr>
              <a:tr h="532655">
                <a:tc>
                  <a:txBody>
                    <a:bodyPr/>
                    <a:lstStyle/>
                    <a:p>
                      <a:r>
                        <a:rPr lang="en-US" sz="1400"/>
                        <a:t>CharGEN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358.8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Character generation request</a:t>
                      </a:r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UDP/19</a:t>
                      </a:r>
                      <a:endParaRPr lang="en-US" sz="1400" dirty="0"/>
                    </a:p>
                  </a:txBody>
                  <a:tcPr marL="967" marR="967" marT="967" marB="967" anchor="ctr">
                    <a:solidFill>
                      <a:srgbClr val="FF0000"/>
                    </a:solidFill>
                  </a:tcPr>
                </a:tc>
              </a:tr>
              <a:tr h="231808">
                <a:tc>
                  <a:txBody>
                    <a:bodyPr/>
                    <a:lstStyle/>
                    <a:p>
                      <a:r>
                        <a:rPr lang="en-US" sz="1400"/>
                        <a:t>QOTD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140.3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Quote request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UDP/17</a:t>
                      </a:r>
                      <a:endParaRPr lang="en-US" sz="1400" dirty="0"/>
                    </a:p>
                  </a:txBody>
                  <a:tcPr marL="967" marR="967" marT="967" marB="967" anchor="ctr"/>
                </a:tc>
              </a:tr>
              <a:tr h="231808">
                <a:tc>
                  <a:txBody>
                    <a:bodyPr/>
                    <a:lstStyle/>
                    <a:p>
                      <a:r>
                        <a:rPr lang="en-US" sz="1400"/>
                        <a:t>BitTorrent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3.8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File search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67" marR="967" marT="967" marB="967" anchor="ctr"/>
                </a:tc>
              </a:tr>
              <a:tr h="355637">
                <a:tc>
                  <a:txBody>
                    <a:bodyPr/>
                    <a:lstStyle/>
                    <a:p>
                      <a:r>
                        <a:rPr lang="en-US" sz="1400"/>
                        <a:t>Kad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16.3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Peer list exchange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7" marR="967" marT="967" marB="967" anchor="ctr"/>
                </a:tc>
              </a:tr>
              <a:tr h="355637">
                <a:tc>
                  <a:txBody>
                    <a:bodyPr/>
                    <a:lstStyle/>
                    <a:p>
                      <a:r>
                        <a:rPr lang="en-US" sz="1400"/>
                        <a:t>Quake Network Protocol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63.9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Server info exchange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67" marR="967" marT="967" marB="967" anchor="ctr"/>
                </a:tc>
              </a:tr>
              <a:tr h="355637">
                <a:tc>
                  <a:txBody>
                    <a:bodyPr/>
                    <a:lstStyle/>
                    <a:p>
                      <a:r>
                        <a:rPr lang="en-US" sz="1400"/>
                        <a:t>Steam Protocol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5.5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Server info exchange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67" marR="967" marT="967" marB="967" anchor="ctr"/>
                </a:tc>
              </a:tr>
              <a:tr h="355637">
                <a:tc>
                  <a:txBody>
                    <a:bodyPr/>
                    <a:lstStyle/>
                    <a:p>
                      <a:r>
                        <a:rPr lang="en-US" sz="1400"/>
                        <a:t>Multicast DNS (mDNS)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2 to 10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Unicast query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UDP/5353</a:t>
                      </a:r>
                      <a:endParaRPr lang="en-US" sz="1400" dirty="0"/>
                    </a:p>
                  </a:txBody>
                  <a:tcPr marL="967" marR="967" marT="967" marB="967" anchor="ctr"/>
                </a:tc>
              </a:tr>
              <a:tr h="355637">
                <a:tc>
                  <a:txBody>
                    <a:bodyPr/>
                    <a:lstStyle/>
                    <a:p>
                      <a:r>
                        <a:rPr lang="en-US" sz="1400"/>
                        <a:t>RIPv1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131.24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Malformed request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UDP/520</a:t>
                      </a:r>
                      <a:endParaRPr lang="en-US" sz="1400" dirty="0"/>
                    </a:p>
                  </a:txBody>
                  <a:tcPr marL="967" marR="967" marT="967" marB="967" anchor="ctr"/>
                </a:tc>
              </a:tr>
              <a:tr h="355637">
                <a:tc>
                  <a:txBody>
                    <a:bodyPr/>
                    <a:lstStyle/>
                    <a:p>
                      <a:r>
                        <a:rPr lang="en-US" sz="1400"/>
                        <a:t>Portmap (RPCbind)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 to 28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Malformed request</a:t>
                      </a:r>
                    </a:p>
                  </a:txBody>
                  <a:tcPr marL="967" marR="967" marT="967" marB="967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UDP/111</a:t>
                      </a:r>
                      <a:endParaRPr lang="en-US" sz="1400" dirty="0"/>
                    </a:p>
                  </a:txBody>
                  <a:tcPr marL="967" marR="967" marT="967" marB="967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59511" y="6400800"/>
            <a:ext cx="30796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Source: https://www.us-cert.gov/ncas/alerts/TA14-017A</a:t>
            </a: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ACLs/Policers on ISP routers</a:t>
            </a:r>
          </a:p>
          <a:p>
            <a:pPr lvl="1"/>
            <a:r>
              <a:rPr lang="en-US" dirty="0" smtClean="0"/>
              <a:t>SSDP</a:t>
            </a:r>
          </a:p>
          <a:p>
            <a:pPr lvl="1"/>
            <a:r>
              <a:rPr lang="en-US" dirty="0" err="1" smtClean="0"/>
              <a:t>Chargen</a:t>
            </a:r>
            <a:endParaRPr lang="en-US" dirty="0" smtClean="0"/>
          </a:p>
          <a:p>
            <a:pPr lvl="1"/>
            <a:r>
              <a:rPr lang="en-US" dirty="0" smtClean="0"/>
              <a:t>NTP</a:t>
            </a:r>
          </a:p>
          <a:p>
            <a:pPr lvl="1"/>
            <a:r>
              <a:rPr lang="en-US" dirty="0" smtClean="0"/>
              <a:t>DNS?</a:t>
            </a:r>
          </a:p>
          <a:p>
            <a:pPr lvl="1"/>
            <a:r>
              <a:rPr lang="en-US" dirty="0" smtClean="0"/>
              <a:t>UDP fragments?</a:t>
            </a:r>
          </a:p>
          <a:p>
            <a:pPr lvl="1"/>
            <a:endParaRPr lang="en-US" dirty="0"/>
          </a:p>
          <a:p>
            <a:r>
              <a:rPr lang="en-US" dirty="0" smtClean="0"/>
              <a:t>Attack detection and response</a:t>
            </a:r>
          </a:p>
          <a:p>
            <a:pPr lvl="1"/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r>
              <a:rPr lang="en-US" dirty="0"/>
              <a:t> </a:t>
            </a:r>
            <a:r>
              <a:rPr lang="en-US" sz="1400" dirty="0" smtClean="0"/>
              <a:t>(RTBH, </a:t>
            </a:r>
            <a:r>
              <a:rPr lang="en-US" sz="1400" dirty="0" err="1" smtClean="0"/>
              <a:t>RealTime</a:t>
            </a:r>
            <a:r>
              <a:rPr lang="en-US" sz="1400" dirty="0" smtClean="0"/>
              <a:t> </a:t>
            </a:r>
            <a:r>
              <a:rPr lang="en-US" sz="1400" dirty="0" err="1" smtClean="0"/>
              <a:t>BlackHole</a:t>
            </a:r>
            <a:r>
              <a:rPr lang="en-US" sz="1400" dirty="0" smtClean="0"/>
              <a:t>)</a:t>
            </a:r>
          </a:p>
          <a:p>
            <a:pPr lvl="1"/>
            <a:r>
              <a:rPr lang="en-US" dirty="0" smtClean="0"/>
              <a:t>BGP </a:t>
            </a:r>
            <a:r>
              <a:rPr lang="en-US" dirty="0" err="1" smtClean="0"/>
              <a:t>flowspec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Fastnetmon</a:t>
            </a:r>
            <a:r>
              <a:rPr lang="en-US" dirty="0" smtClean="0"/>
              <a:t>/</a:t>
            </a:r>
            <a:r>
              <a:rPr lang="en-US" dirty="0" err="1"/>
              <a:t>E</a:t>
            </a:r>
            <a:r>
              <a:rPr lang="en-US" dirty="0" err="1" smtClean="0"/>
              <a:t>xaBGP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11234"/>
            <a:ext cx="8839199" cy="382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DDoS attack</a:t>
            </a:r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88041"/>
            <a:ext cx="8839200" cy="4350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DDoS attack mitigation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55580"/>
            <a:ext cx="8839200" cy="449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fastnetmon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Supports many capture/flow methods</a:t>
            </a:r>
          </a:p>
          <a:p>
            <a:pPr lvl="1"/>
            <a:r>
              <a:rPr lang="en-US" dirty="0" err="1" smtClean="0"/>
              <a:t>NetFlow</a:t>
            </a:r>
            <a:r>
              <a:rPr lang="en-US" dirty="0" smtClean="0"/>
              <a:t>, IPFIX, </a:t>
            </a:r>
            <a:r>
              <a:rPr lang="en-US" dirty="0" err="1" smtClean="0"/>
              <a:t>sFLOW</a:t>
            </a:r>
            <a:r>
              <a:rPr lang="en-US" dirty="0" smtClean="0"/>
              <a:t>, </a:t>
            </a:r>
            <a:r>
              <a:rPr lang="en-US" dirty="0" err="1" smtClean="0"/>
              <a:t>SnabbSwitch</a:t>
            </a:r>
            <a:r>
              <a:rPr lang="en-US" dirty="0" smtClean="0"/>
              <a:t>, </a:t>
            </a:r>
            <a:r>
              <a:rPr lang="en-US" dirty="0" err="1" smtClean="0"/>
              <a:t>netmap</a:t>
            </a:r>
            <a:r>
              <a:rPr lang="en-US" dirty="0" smtClean="0"/>
              <a:t>, PF_RING, PCAP</a:t>
            </a:r>
          </a:p>
          <a:p>
            <a:r>
              <a:rPr lang="en-US" dirty="0" smtClean="0"/>
              <a:t>Incoming and Outgoing traffic</a:t>
            </a:r>
          </a:p>
          <a:p>
            <a:pPr lvl="1"/>
            <a:r>
              <a:rPr lang="en-US" dirty="0" smtClean="0"/>
              <a:t>On same interface or two different mirrored interfaces</a:t>
            </a:r>
          </a:p>
          <a:p>
            <a:r>
              <a:rPr lang="en-US" dirty="0" smtClean="0"/>
              <a:t>Triggers on per IP thresholds for packets/bytes/flows per second</a:t>
            </a:r>
          </a:p>
          <a:p>
            <a:r>
              <a:rPr lang="en-US" dirty="0" smtClean="0"/>
              <a:t>Integration with </a:t>
            </a:r>
            <a:r>
              <a:rPr lang="en-US" dirty="0" err="1" smtClean="0"/>
              <a:t>ExaBGP</a:t>
            </a:r>
            <a:r>
              <a:rPr lang="en-US" dirty="0" smtClean="0"/>
              <a:t> for </a:t>
            </a:r>
            <a:r>
              <a:rPr lang="en-US" dirty="0" err="1" smtClean="0"/>
              <a:t>blackhole</a:t>
            </a:r>
            <a:r>
              <a:rPr lang="en-US" dirty="0" smtClean="0"/>
              <a:t> routes or </a:t>
            </a:r>
            <a:r>
              <a:rPr lang="en-US" dirty="0" err="1" smtClean="0"/>
              <a:t>flowspec</a:t>
            </a:r>
            <a:r>
              <a:rPr lang="en-US" dirty="0" smtClean="0"/>
              <a:t> for well know attacks</a:t>
            </a:r>
          </a:p>
          <a:p>
            <a:r>
              <a:rPr lang="en-US" dirty="0" smtClean="0"/>
              <a:t>Detects a DDoS attack in a few seconds</a:t>
            </a:r>
          </a:p>
          <a:p>
            <a:r>
              <a:rPr lang="en-US" dirty="0" smtClean="0"/>
              <a:t>Can support rates of up to 10Gbps and 12Mpps with certain hardware and </a:t>
            </a:r>
            <a:r>
              <a:rPr lang="en-US" dirty="0" err="1" smtClean="0"/>
              <a:t>netmap</a:t>
            </a:r>
            <a:r>
              <a:rPr lang="en-US" dirty="0" smtClean="0"/>
              <a:t>.  Much more with flow based methods, but are slower to detect.</a:t>
            </a:r>
          </a:p>
          <a:p>
            <a:r>
              <a:rPr lang="en-US" dirty="0" smtClean="0"/>
              <a:t>Provides flow summary and </a:t>
            </a:r>
            <a:r>
              <a:rPr lang="en-US" dirty="0" err="1" smtClean="0"/>
              <a:t>TCPdump</a:t>
            </a:r>
            <a:r>
              <a:rPr lang="en-US" dirty="0" smtClean="0"/>
              <a:t> like trace, can collect </a:t>
            </a:r>
            <a:r>
              <a:rPr lang="en-US" dirty="0" err="1" smtClean="0"/>
              <a:t>pcap</a:t>
            </a:r>
            <a:r>
              <a:rPr lang="en-US" dirty="0" smtClean="0"/>
              <a:t> dumps of attack traffic</a:t>
            </a:r>
          </a:p>
          <a:p>
            <a:r>
              <a:rPr lang="en-US" dirty="0" smtClean="0"/>
              <a:t>Has had significant enhancements over the last 6 months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6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Wisconsin-Platteville</a:t>
            </a:r>
          </a:p>
          <a:p>
            <a:pPr lvl="1"/>
            <a:r>
              <a:rPr lang="en-US" dirty="0" smtClean="0"/>
              <a:t>~8900 students and ~1000 staff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Network Architect</a:t>
            </a:r>
          </a:p>
          <a:p>
            <a:pPr lvl="1"/>
            <a:r>
              <a:rPr lang="en-US" dirty="0" smtClean="0"/>
              <a:t>Design, Implementation, and Operation of campus networks including fiber and copper infrastructure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Employed fulltime at UW-Platteville since 1993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 </a:t>
            </a:r>
            <a:r>
              <a:rPr lang="en-US" dirty="0" err="1" smtClean="0"/>
              <a:t>Dargel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19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syn_flood</a:t>
            </a:r>
            <a:endParaRPr lang="en-US" dirty="0" smtClean="0"/>
          </a:p>
          <a:p>
            <a:pPr lvl="1"/>
            <a:r>
              <a:rPr lang="en-US" dirty="0" smtClean="0"/>
              <a:t>TCP packets with enabled SYN flag</a:t>
            </a:r>
          </a:p>
          <a:p>
            <a:r>
              <a:rPr lang="en-US" dirty="0" err="1" smtClean="0"/>
              <a:t>udp_flood</a:t>
            </a:r>
            <a:endParaRPr lang="en-US" dirty="0" smtClean="0"/>
          </a:p>
          <a:p>
            <a:r>
              <a:rPr lang="en-US" dirty="0" err="1"/>
              <a:t>i</a:t>
            </a:r>
            <a:r>
              <a:rPr lang="en-US" dirty="0" err="1" smtClean="0"/>
              <a:t>cmp_flood</a:t>
            </a:r>
            <a:endParaRPr lang="en-US" dirty="0" smtClean="0"/>
          </a:p>
          <a:p>
            <a:r>
              <a:rPr lang="en-US" dirty="0" err="1" smtClean="0"/>
              <a:t>ip_fragmentation_flood</a:t>
            </a:r>
            <a:endParaRPr lang="en-US" dirty="0" smtClean="0"/>
          </a:p>
          <a:p>
            <a:pPr lvl="1"/>
            <a:r>
              <a:rPr lang="en-US" dirty="0" smtClean="0"/>
              <a:t>IP packets with MF flag set or with non zero fragment offset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Fastnetmon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Supported attack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8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fastnetmon.conf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  <a:solidFill>
            <a:schemeClr val="tx1"/>
          </a:solidFill>
        </p:spPr>
        <p:txBody>
          <a:bodyPr>
            <a:normAutofit fontScale="32500" lnSpcReduction="20000"/>
          </a:bodyPr>
          <a:lstStyle/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enable_ban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ban_time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3600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ban_for_pps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ban_for_bandwidth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ban_for_flows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threshold_pps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40000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threshold_mbps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500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threshold_flows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2000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ban_details_records_count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1000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redis_port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6379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redis_host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127.0.0.1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check_period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sort_parameter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packets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max_ips_in_list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notify_script_path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/usr/local/bin/notify_about_attack.sh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redis_enabled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interfaces = p2p1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netflow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off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netflow_port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2055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netflow_host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0.0.0.0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sflow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off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sflow_port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6343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sflow_host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0.0.0.0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mirror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mirror_netmap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off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pcap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off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average_calculation_time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enable_connection_tracking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enable_pf_ring_zc_mode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off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process_incoming_traffic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process_outgoing_traffic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networks_list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6858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137.104.0.0/16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networks_whitelist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849562"/>
            <a:ext cx="8229600" cy="685800"/>
          </a:xfrm>
          <a:prstGeom prst="rect">
            <a:avLst/>
          </a:prstGeom>
          <a:solidFill>
            <a:schemeClr val="tx1"/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Font typeface="Wingdings 3"/>
              <a:buNone/>
            </a:pPr>
            <a:endParaRPr lang="en-US" sz="9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0803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fastnetmon_client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23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47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838200"/>
                  <a:ext cx="8229600" cy="5867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8499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var</a:t>
            </a:r>
            <a:r>
              <a:rPr lang="en-US" sz="3200" dirty="0" smtClean="0"/>
              <a:t>/log/</a:t>
            </a:r>
            <a:r>
              <a:rPr lang="en-US" sz="3200" dirty="0" err="1" smtClean="0"/>
              <a:t>fastnetmon_attacks</a:t>
            </a:r>
            <a:r>
              <a:rPr lang="en-US" sz="3200" dirty="0" smtClean="0"/>
              <a:t>/…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24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271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143000"/>
                  <a:ext cx="8229600" cy="5334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58755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var</a:t>
            </a:r>
            <a:r>
              <a:rPr lang="en-US" sz="3200" dirty="0" smtClean="0"/>
              <a:t>/log/</a:t>
            </a:r>
            <a:r>
              <a:rPr lang="en-US" sz="3200" dirty="0" err="1" smtClean="0"/>
              <a:t>fastnetmon_attacks</a:t>
            </a:r>
            <a:r>
              <a:rPr lang="en-US" sz="3200" dirty="0" smtClean="0"/>
              <a:t>/…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25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4339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143000"/>
                  <a:ext cx="8229600" cy="5334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6026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var</a:t>
            </a:r>
            <a:r>
              <a:rPr lang="en-US" sz="3200" dirty="0" smtClean="0"/>
              <a:t>/log/fastnetmon.log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26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9223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143000"/>
                  <a:ext cx="8229600" cy="5334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702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exabgp</a:t>
            </a:r>
            <a:r>
              <a:rPr lang="en-US" dirty="0"/>
              <a:t>/</a:t>
            </a:r>
            <a:r>
              <a:rPr lang="en-US" dirty="0" err="1"/>
              <a:t>exabgp.conf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  <a:solidFill>
            <a:schemeClr val="tx1"/>
          </a:solidFill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exabgp.conf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Used to inject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routes into uwsys.net within 137.104.0.0/16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Communities: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uwsysnet_blackhole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3128:911   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this route in AS3128 and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upstreams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uwsysnet_blackhole_internet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3128:912  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this route in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upstreams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but NOT 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AS3128#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Well-Known Communities: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no-export             65535:65281   do not advertise to any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eBGP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peers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no-advertise          65535:65282   do not advertise to any BGP peer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local-as              65535:65283   do no advertise this route to peers outside the local as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sysnet_blackhole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local-as 65060;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peer-as 3128;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router-id 143.235.40.27;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local-address 143.235.40.27;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hold-time 180;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graceful-restart 1200;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family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ipv4 unicast;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static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route 10.10.10.1/32 next-hop 192.0.2.1 community 3128:911;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route 10.10.01.1/32 next-hop 192.0.2.1 community [ 3128:911 65535:65281 ];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 next line is used to indicate where to automatically add routes at, do not edit it!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INSERT_NEW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2015-09-04 21:46:31 - auto-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incoming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 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137.104.212.131/32 next-hop 192.0.2.1 community [3128:911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2015-07-08 03:07:18 - auto-</a:t>
            </a:r>
            <a:r>
              <a:rPr lang="en-US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blachole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incoming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2015-07-08 04:16:18 - route 137.104.231.0/32 next-hop 192.0.2.1 community [3128:911];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neighbor 143.235.32.14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neighbor 143.235.32.15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1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QUIC protocol (trips </a:t>
            </a:r>
            <a:r>
              <a:rPr lang="en-US" dirty="0" err="1" smtClean="0"/>
              <a:t>pps</a:t>
            </a:r>
            <a:r>
              <a:rPr lang="en-US" dirty="0"/>
              <a:t> </a:t>
            </a:r>
            <a:r>
              <a:rPr lang="en-US" dirty="0" smtClean="0"/>
              <a:t>limit)</a:t>
            </a:r>
          </a:p>
          <a:p>
            <a:endParaRPr lang="en-US" dirty="0"/>
          </a:p>
          <a:p>
            <a:pPr lvl="1"/>
            <a:r>
              <a:rPr lang="en-US" dirty="0" smtClean="0"/>
              <a:t>Recommend to trigger on flows/sec and set high Mbps and </a:t>
            </a:r>
            <a:r>
              <a:rPr lang="en-US" dirty="0" err="1" smtClean="0"/>
              <a:t>pps</a:t>
            </a:r>
            <a:r>
              <a:rPr lang="en-US" dirty="0" smtClean="0"/>
              <a:t> thresholds</a:t>
            </a:r>
          </a:p>
          <a:p>
            <a:pPr lvl="1"/>
            <a:endParaRPr lang="en-US" dirty="0"/>
          </a:p>
          <a:p>
            <a:r>
              <a:rPr lang="en-US" dirty="0" smtClean="0"/>
              <a:t>Whitelist DNS and other servers or just generate alerts only and use </a:t>
            </a:r>
            <a:r>
              <a:rPr lang="en-US" dirty="0" err="1" smtClean="0"/>
              <a:t>ExaBGP</a:t>
            </a:r>
            <a:r>
              <a:rPr lang="en-US" dirty="0" smtClean="0"/>
              <a:t> manually</a:t>
            </a:r>
          </a:p>
          <a:p>
            <a:endParaRPr lang="en-US" dirty="0"/>
          </a:p>
          <a:p>
            <a:r>
              <a:rPr lang="en-US" dirty="0" smtClean="0"/>
              <a:t>Is the attack actually backscatter from an attack on someone else?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Positives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ACL like rules that can be advertised to upstream providers</a:t>
            </a:r>
          </a:p>
          <a:p>
            <a:endParaRPr lang="en-US" dirty="0" smtClean="0"/>
          </a:p>
          <a:p>
            <a:r>
              <a:rPr lang="en-US" dirty="0" smtClean="0"/>
              <a:t>Providers can implement filters in their core or at their edge to block/rate limit traffic</a:t>
            </a:r>
          </a:p>
          <a:p>
            <a:endParaRPr lang="en-US" dirty="0" smtClean="0"/>
          </a:p>
          <a:p>
            <a:r>
              <a:rPr lang="en-US" dirty="0" smtClean="0"/>
              <a:t>Rule action can potentially be: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Accept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Discard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R</a:t>
            </a:r>
            <a:r>
              <a:rPr lang="en-US" dirty="0" smtClean="0">
                <a:cs typeface="Courier New" panose="02070309020205020404" pitchFamily="49" charset="0"/>
              </a:rPr>
              <a:t>ate-limit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Redirect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Redirect-next-hop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Copy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Mark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</a:t>
            </a:r>
            <a:r>
              <a:rPr lang="en-US" dirty="0" smtClean="0">
                <a:cs typeface="Courier New" panose="02070309020205020404" pitchFamily="49" charset="0"/>
              </a:rPr>
              <a:t>ction </a:t>
            </a:r>
            <a:r>
              <a:rPr lang="en-US" dirty="0" err="1" smtClean="0">
                <a:cs typeface="Courier New" panose="02070309020205020404" pitchFamily="49" charset="0"/>
              </a:rPr>
              <a:t>sample|terminal|sample-terminal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dirty="0" err="1" smtClean="0"/>
              <a:t>flowspec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forms of </a:t>
            </a:r>
            <a:r>
              <a:rPr lang="en-US" dirty="0" err="1" smtClean="0"/>
              <a:t>DoS</a:t>
            </a:r>
            <a:r>
              <a:rPr lang="en-US" dirty="0" smtClean="0"/>
              <a:t> attacks, too many to discuss here.  Many different tools are needed to mitigate them.</a:t>
            </a:r>
          </a:p>
          <a:p>
            <a:endParaRPr lang="en-US" dirty="0" smtClean="0"/>
          </a:p>
          <a:p>
            <a:r>
              <a:rPr lang="en-US" dirty="0" smtClean="0"/>
              <a:t>We will discuss how we handle the most common form attack </a:t>
            </a:r>
            <a:r>
              <a:rPr lang="en-US" u="sng" dirty="0" smtClean="0"/>
              <a:t>we</a:t>
            </a:r>
            <a:r>
              <a:rPr lang="en-US" dirty="0" smtClean="0"/>
              <a:t> have experienced</a:t>
            </a:r>
          </a:p>
          <a:p>
            <a:pPr lvl="1"/>
            <a:r>
              <a:rPr lang="en-US" dirty="0" smtClean="0"/>
              <a:t>Distributed </a:t>
            </a:r>
            <a:r>
              <a:rPr lang="en-US" dirty="0" err="1" smtClean="0"/>
              <a:t>DoS</a:t>
            </a:r>
            <a:endParaRPr lang="en-US" dirty="0"/>
          </a:p>
          <a:p>
            <a:pPr lvl="1"/>
            <a:r>
              <a:rPr lang="en-US" dirty="0" smtClean="0"/>
              <a:t>More specifically Amplified or</a:t>
            </a:r>
          </a:p>
          <a:p>
            <a:pPr marL="393192" lvl="1" indent="0">
              <a:buNone/>
            </a:pPr>
            <a:r>
              <a:rPr lang="en-US" dirty="0"/>
              <a:t>	</a:t>
            </a:r>
            <a:r>
              <a:rPr lang="en-US" dirty="0" smtClean="0"/>
              <a:t>Distributed Reflective </a:t>
            </a:r>
            <a:r>
              <a:rPr lang="en-US" dirty="0" err="1" smtClean="0"/>
              <a:t>DoS</a:t>
            </a:r>
            <a:r>
              <a:rPr lang="en-US" dirty="0" smtClean="0"/>
              <a:t> (</a:t>
            </a:r>
            <a:r>
              <a:rPr lang="en-US" dirty="0" err="1" smtClean="0"/>
              <a:t>DRDoS</a:t>
            </a:r>
            <a:r>
              <a:rPr lang="en-US" dirty="0" smtClean="0"/>
              <a:t>)</a:t>
            </a:r>
          </a:p>
          <a:p>
            <a:pPr marL="393192" lvl="1" indent="0">
              <a:buNone/>
            </a:pPr>
            <a:r>
              <a:rPr lang="en-US" dirty="0" smtClean="0"/>
              <a:t> </a:t>
            </a:r>
          </a:p>
          <a:p>
            <a:pPr marL="393192" lvl="1" indent="0">
              <a:buNone/>
            </a:pPr>
            <a:r>
              <a:rPr lang="en-US" dirty="0" smtClean="0"/>
              <a:t>Spoofed request traffic results in large unsolicited response traffic from legitimate hosts (primarily UDP)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 (</a:t>
            </a:r>
            <a:r>
              <a:rPr lang="en-US" dirty="0" err="1" smtClean="0"/>
              <a:t>DoS</a:t>
            </a:r>
            <a:r>
              <a:rPr lang="en-US" dirty="0" smtClean="0"/>
              <a:t>) 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etc</a:t>
            </a:r>
            <a:r>
              <a:rPr lang="en-US" sz="3200" dirty="0" smtClean="0"/>
              <a:t>/</a:t>
            </a:r>
            <a:r>
              <a:rPr lang="en-US" sz="3200" dirty="0" err="1" smtClean="0"/>
              <a:t>fastnetmon.conf</a:t>
            </a:r>
            <a:r>
              <a:rPr lang="en-US" sz="3200" dirty="0" smtClean="0"/>
              <a:t> (</a:t>
            </a:r>
            <a:r>
              <a:rPr lang="en-US" sz="3200" dirty="0" err="1" smtClean="0"/>
              <a:t>flowspec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9718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options are mandatory for Flow Spec attack detector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collect_attack_pcap_dumps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process_pcap_attack_dumps_with_dpi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exabgp_command_pipe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/</a:t>
            </a: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/run/exabgp.cmd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exabgp_community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65001:666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exabgp_next_hop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10.0.3.114</a:t>
            </a:r>
          </a:p>
          <a:p>
            <a:pPr marL="109728" indent="0">
              <a:buNone/>
            </a:pPr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exabgp_flow_spec_announces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</a:t>
            </a:r>
          </a:p>
          <a:p>
            <a:pPr marL="109728" indent="0">
              <a:buNone/>
            </a:pPr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Please switch off unicast BGP announces with </a:t>
            </a: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because they are not compatible with Flow Spec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exabgp_announce_whole_subnet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</a:t>
            </a:r>
          </a:p>
          <a:p>
            <a:pPr marL="109728" indent="0">
              <a:buNone/>
            </a:pPr>
            <a:r>
              <a:rPr lang="en-US" sz="1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exabgp_announce_host</a:t>
            </a:r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no</a:t>
            </a:r>
            <a:endParaRPr lang="en-US" sz="1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4343400"/>
            <a:ext cx="8229600" cy="16002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Currently supports </a:t>
            </a:r>
            <a:r>
              <a:rPr lang="en-US" dirty="0"/>
              <a:t>only most popular amplification attack </a:t>
            </a:r>
            <a:r>
              <a:rPr lang="en-US" dirty="0" smtClean="0"/>
              <a:t>types</a:t>
            </a:r>
            <a:endParaRPr lang="en-US" dirty="0"/>
          </a:p>
          <a:p>
            <a:pPr lvl="1"/>
            <a:r>
              <a:rPr lang="en-US" dirty="0"/>
              <a:t>DNS amplification </a:t>
            </a:r>
            <a:r>
              <a:rPr lang="en-US" dirty="0" smtClean="0"/>
              <a:t>(drop </a:t>
            </a:r>
            <a:r>
              <a:rPr lang="en-US" dirty="0"/>
              <a:t>all </a:t>
            </a:r>
            <a:r>
              <a:rPr lang="en-US" dirty="0" err="1"/>
              <a:t>udp</a:t>
            </a:r>
            <a:r>
              <a:rPr lang="en-US" dirty="0"/>
              <a:t> traffic originating from 53 port)</a:t>
            </a:r>
          </a:p>
          <a:p>
            <a:pPr lvl="1"/>
            <a:r>
              <a:rPr lang="en-US" dirty="0"/>
              <a:t>NTP amplification </a:t>
            </a:r>
            <a:r>
              <a:rPr lang="en-US" dirty="0" smtClean="0"/>
              <a:t>(drop </a:t>
            </a:r>
            <a:r>
              <a:rPr lang="en-US" dirty="0"/>
              <a:t>all </a:t>
            </a:r>
            <a:r>
              <a:rPr lang="en-US" dirty="0" err="1"/>
              <a:t>udp</a:t>
            </a:r>
            <a:r>
              <a:rPr lang="en-US" dirty="0"/>
              <a:t> traffic originating from 123 port)</a:t>
            </a:r>
          </a:p>
          <a:p>
            <a:pPr lvl="1"/>
            <a:r>
              <a:rPr lang="en-US" dirty="0"/>
              <a:t>SSDP amplification </a:t>
            </a:r>
            <a:r>
              <a:rPr lang="en-US" dirty="0" smtClean="0"/>
              <a:t>(drop </a:t>
            </a:r>
            <a:r>
              <a:rPr lang="en-US" dirty="0"/>
              <a:t>all </a:t>
            </a:r>
            <a:r>
              <a:rPr lang="en-US" dirty="0" err="1"/>
              <a:t>udp</a:t>
            </a:r>
            <a:r>
              <a:rPr lang="en-US" dirty="0"/>
              <a:t> traffic originating from 1900 port)</a:t>
            </a:r>
          </a:p>
          <a:p>
            <a:pPr lvl="1"/>
            <a:r>
              <a:rPr lang="en-US" dirty="0"/>
              <a:t>SNMP amplification </a:t>
            </a:r>
            <a:r>
              <a:rPr lang="en-US" dirty="0" smtClean="0"/>
              <a:t>(drop </a:t>
            </a:r>
            <a:r>
              <a:rPr lang="en-US" dirty="0"/>
              <a:t>all </a:t>
            </a:r>
            <a:r>
              <a:rPr lang="en-US" dirty="0" err="1"/>
              <a:t>udp</a:t>
            </a:r>
            <a:r>
              <a:rPr lang="en-US" dirty="0"/>
              <a:t> traffic originating from 161 port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Fastnetmon</a:t>
            </a:r>
            <a:r>
              <a:rPr lang="en-US" dirty="0" smtClean="0"/>
              <a:t>/</a:t>
            </a:r>
            <a:r>
              <a:rPr lang="en-US" dirty="0" err="1" smtClean="0"/>
              <a:t>ExaBGP</a:t>
            </a:r>
            <a:r>
              <a:rPr lang="en-US" dirty="0" smtClean="0"/>
              <a:t> Architecture (</a:t>
            </a:r>
            <a:r>
              <a:rPr lang="en-US" dirty="0" err="1" smtClean="0"/>
              <a:t>flowspec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11234"/>
            <a:ext cx="8839200" cy="382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8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etc</a:t>
            </a:r>
            <a:r>
              <a:rPr lang="en-US" sz="3200" dirty="0" smtClean="0"/>
              <a:t>/</a:t>
            </a:r>
            <a:r>
              <a:rPr lang="en-US" sz="3200" dirty="0" err="1" smtClean="0"/>
              <a:t>exabgp</a:t>
            </a:r>
            <a:r>
              <a:rPr lang="en-US" sz="3200" dirty="0" smtClean="0"/>
              <a:t>/</a:t>
            </a:r>
            <a:r>
              <a:rPr lang="en-US" sz="3200" dirty="0" err="1" smtClean="0"/>
              <a:t>exabgp.conf</a:t>
            </a:r>
            <a:r>
              <a:rPr lang="en-US" sz="3200" dirty="0" smtClean="0"/>
              <a:t> (</a:t>
            </a:r>
            <a:r>
              <a:rPr lang="en-US" sz="3200" dirty="0" err="1" smtClean="0"/>
              <a:t>flowspec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  <a:solidFill>
            <a:schemeClr val="tx1"/>
          </a:solidFill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flowspec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syntax: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flow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route give-me-a-name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route-distinguisher|rd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255.255.255.255:65535|65535:65536|65536:65535; (optional)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next-hop 1.2.3.4; (to use with redirect-to-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nexthop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match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source 10.0.0.0/24;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source ::1/128/0;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destination 10.0.1.0/24;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port 25;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source-port &gt;1024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destination-port =80 =3128 &gt;8080&amp;&lt;8088;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protocol [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udp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tcp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];  (ipv4 only)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next-header [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udp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tcp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]; (ipv6 only)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fragment [ not-a-fragment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-fragment is-fragment first-fragment last-fragment ]; (ipv4 only)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packet-length &gt;200&amp;&lt;300 &gt;400&amp;&lt;500;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flow-label &gt;100&amp;&lt;2000; (ipv6 only)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then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accept;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discard;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rate-limit 9600;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redirect 30740:12345;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redirect 1.2.3.4:5678;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redirect 1.2.3.4;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redirect-next-hop;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copy 1.2.3.4;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mark 123;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  action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sample|terminal|sample-terminal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 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 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one or more match term, one action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fragment code is totally 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untested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etc</a:t>
            </a:r>
            <a:r>
              <a:rPr lang="en-US" sz="3200" dirty="0" smtClean="0"/>
              <a:t>/</a:t>
            </a:r>
            <a:r>
              <a:rPr lang="en-US" sz="3200" dirty="0" err="1" smtClean="0"/>
              <a:t>exabgp</a:t>
            </a:r>
            <a:r>
              <a:rPr lang="en-US" sz="3200" dirty="0" smtClean="0"/>
              <a:t>/</a:t>
            </a:r>
            <a:r>
              <a:rPr lang="en-US" sz="3200" dirty="0" err="1" smtClean="0"/>
              <a:t>exabgp.conf</a:t>
            </a:r>
            <a:r>
              <a:rPr lang="en-US" sz="3200" dirty="0" smtClean="0"/>
              <a:t> (</a:t>
            </a:r>
            <a:r>
              <a:rPr lang="en-US" sz="3200" dirty="0" err="1" smtClean="0"/>
              <a:t>flowspec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  <a:solidFill>
            <a:schemeClr val="tx1"/>
          </a:solidFill>
        </p:spPr>
        <p:txBody>
          <a:bodyPr>
            <a:normAutofit fontScale="32500" lnSpcReduction="20000"/>
          </a:bodyPr>
          <a:lstStyle/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sysnet_flowspec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local-as 65060;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peer-as 3128;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router-id 143.235.40.27;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local-address 143.235.40.27;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hold-time 180;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graceful-restart 1200;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family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ipv4 flow;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flow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route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match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source 205.213.14.55/32;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destination 137.104.167.144/32;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source-port =443;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protocol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tcp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then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discard;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neighbor 143.235.40.19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neighbor 143.235.40.18 {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of the attack traffic may be fragmented packets</a:t>
            </a:r>
          </a:p>
          <a:p>
            <a:endParaRPr lang="en-US" dirty="0" smtClean="0"/>
          </a:p>
          <a:p>
            <a:r>
              <a:rPr lang="en-US" dirty="0" smtClean="0"/>
              <a:t>Non-initial fragments may be 2/3 to 3/4 of the traffic.</a:t>
            </a:r>
          </a:p>
          <a:p>
            <a:endParaRPr lang="en-US" dirty="0" smtClean="0"/>
          </a:p>
          <a:p>
            <a:r>
              <a:rPr lang="en-US" dirty="0" smtClean="0"/>
              <a:t>SRC/DST ports of non-initial fragments can’t be identified in a stateless manner, making ACLs and </a:t>
            </a:r>
            <a:r>
              <a:rPr lang="en-US" dirty="0" err="1" smtClean="0"/>
              <a:t>flowspec</a:t>
            </a:r>
            <a:r>
              <a:rPr lang="en-US" dirty="0" smtClean="0"/>
              <a:t> rules difficult, but rate limits and </a:t>
            </a:r>
            <a:r>
              <a:rPr lang="en-US" dirty="0" err="1" smtClean="0"/>
              <a:t>QoS</a:t>
            </a:r>
            <a:r>
              <a:rPr lang="en-US" dirty="0" smtClean="0"/>
              <a:t> may help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Non-initial fragments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Separate Authoritative vs Recursive resolver DNS servers</a:t>
            </a:r>
          </a:p>
          <a:p>
            <a:r>
              <a:rPr lang="en-US" dirty="0" smtClean="0"/>
              <a:t>Mix of offsite and onsite authoritative DNS servers</a:t>
            </a:r>
          </a:p>
          <a:p>
            <a:pPr lvl="1"/>
            <a:r>
              <a:rPr lang="en-US" dirty="0" smtClean="0"/>
              <a:t>Be prepared to isolate them</a:t>
            </a:r>
          </a:p>
          <a:p>
            <a:pPr lvl="1"/>
            <a:r>
              <a:rPr lang="en-US" dirty="0" smtClean="0"/>
              <a:t>Don’t allow inbound access to all of your onsite DNS servers</a:t>
            </a:r>
          </a:p>
          <a:p>
            <a:r>
              <a:rPr lang="en-US" dirty="0" smtClean="0"/>
              <a:t>Require clients to use your onsite recursive </a:t>
            </a:r>
            <a:r>
              <a:rPr lang="en-US" dirty="0"/>
              <a:t>resolvers (US-CERT </a:t>
            </a:r>
            <a:r>
              <a:rPr lang="en-US" dirty="0" smtClean="0"/>
              <a:t>TA15-240A)</a:t>
            </a:r>
          </a:p>
          <a:p>
            <a:r>
              <a:rPr lang="en-US" dirty="0" smtClean="0"/>
              <a:t>Use servers that are hardened and have mitigation features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/>
              <a:t>DDoS Mitigation</a:t>
            </a:r>
          </a:p>
          <a:p>
            <a:pPr lvl="1"/>
            <a:r>
              <a:rPr lang="en-US" sz="1050" dirty="0">
                <a:hlinkClick r:id="rId2"/>
              </a:rPr>
              <a:t>http://</a:t>
            </a:r>
            <a:r>
              <a:rPr lang="en-US" sz="1050" dirty="0" smtClean="0">
                <a:hlinkClick r:id="rId2"/>
              </a:rPr>
              <a:t>bcop.nanog.org/index.php/DDoS-DoS-attack-BCOP</a:t>
            </a:r>
            <a:endParaRPr lang="en-US" sz="1800" dirty="0"/>
          </a:p>
          <a:p>
            <a:r>
              <a:rPr lang="en-US" sz="1800" dirty="0"/>
              <a:t>BGP </a:t>
            </a:r>
            <a:r>
              <a:rPr lang="en-US" sz="1800" dirty="0" err="1"/>
              <a:t>Blackhole</a:t>
            </a:r>
            <a:r>
              <a:rPr lang="en-US" sz="1800" dirty="0"/>
              <a:t> (RTBH) and </a:t>
            </a:r>
            <a:r>
              <a:rPr lang="en-US" sz="1800" dirty="0" err="1"/>
              <a:t>flowspec</a:t>
            </a:r>
            <a:endParaRPr lang="en-US" sz="1800" dirty="0"/>
          </a:p>
          <a:p>
            <a:pPr lvl="1"/>
            <a:r>
              <a:rPr lang="en-US" sz="1050" dirty="0">
                <a:hlinkClick r:id="rId2"/>
              </a:rPr>
              <a:t>http://www.cisco.com/web/about/security/intelligence/blackhole.pdf</a:t>
            </a:r>
            <a:endParaRPr lang="en-US" sz="1050" dirty="0"/>
          </a:p>
          <a:p>
            <a:pPr lvl="1"/>
            <a:r>
              <a:rPr lang="en-US" sz="1050" dirty="0">
                <a:hlinkClick r:id="rId3"/>
              </a:rPr>
              <a:t>https://kb.wisc.edu/uwsysnet/search.php?q=blackhole&amp;cat=0</a:t>
            </a:r>
            <a:endParaRPr lang="en-US" sz="1050" dirty="0"/>
          </a:p>
          <a:p>
            <a:pPr lvl="1"/>
            <a:r>
              <a:rPr lang="en-US" sz="1050" dirty="0">
                <a:hlinkClick r:id="rId4"/>
              </a:rPr>
              <a:t>https://</a:t>
            </a:r>
            <a:r>
              <a:rPr lang="en-US" sz="1050" dirty="0" smtClean="0">
                <a:hlinkClick r:id="rId4"/>
              </a:rPr>
              <a:t>www.nanog.org/sites/default/files/wed.general.trafficdiversion.serodio.10.pdf</a:t>
            </a:r>
            <a:endParaRPr lang="en-US" sz="1050" dirty="0">
              <a:hlinkClick r:id="rId2"/>
            </a:endParaRPr>
          </a:p>
          <a:p>
            <a:r>
              <a:rPr lang="en-US" sz="1800" dirty="0" err="1" smtClean="0"/>
              <a:t>Fastnetmon</a:t>
            </a:r>
            <a:r>
              <a:rPr lang="en-US" sz="1800" dirty="0" smtClean="0"/>
              <a:t>:</a:t>
            </a:r>
          </a:p>
          <a:p>
            <a:pPr lvl="1"/>
            <a:r>
              <a:rPr lang="en-US" sz="1050" dirty="0">
                <a:hlinkClick r:id="rId5"/>
              </a:rPr>
              <a:t>https://</a:t>
            </a:r>
            <a:r>
              <a:rPr lang="en-US" sz="1050" dirty="0" smtClean="0">
                <a:hlinkClick r:id="rId5"/>
              </a:rPr>
              <a:t>ripe71.ripe.net/wp-content/uploads/presentations/17-RIPE71_new_slides.pdf</a:t>
            </a:r>
            <a:endParaRPr lang="en-US" sz="1050" dirty="0" smtClean="0"/>
          </a:p>
          <a:p>
            <a:pPr lvl="1"/>
            <a:r>
              <a:rPr lang="en-US" sz="1050" dirty="0">
                <a:hlinkClick r:id="rId6"/>
              </a:rPr>
              <a:t>https://</a:t>
            </a:r>
            <a:r>
              <a:rPr lang="en-US" sz="1050" dirty="0" smtClean="0">
                <a:hlinkClick r:id="rId6"/>
              </a:rPr>
              <a:t>github.com/pavel-odintsov/fastnetmon</a:t>
            </a:r>
            <a:endParaRPr lang="en-US" sz="1050" dirty="0" smtClean="0"/>
          </a:p>
          <a:p>
            <a:pPr lvl="1"/>
            <a:r>
              <a:rPr lang="en-US" sz="1050" dirty="0">
                <a:hlinkClick r:id="rId7"/>
              </a:rPr>
              <a:t>https://</a:t>
            </a:r>
            <a:r>
              <a:rPr lang="en-US" sz="1050" dirty="0" smtClean="0">
                <a:hlinkClick r:id="rId7"/>
              </a:rPr>
              <a:t>github.com/pavel-odintsov/fastnetmon/blob/master/docs/EXABGP_INTEGRATION.md</a:t>
            </a:r>
            <a:endParaRPr lang="en-US" sz="1050" dirty="0" smtClean="0"/>
          </a:p>
          <a:p>
            <a:pPr lvl="1"/>
            <a:r>
              <a:rPr lang="en-US" sz="1050" dirty="0">
                <a:hlinkClick r:id="rId8"/>
              </a:rPr>
              <a:t>https://</a:t>
            </a:r>
            <a:r>
              <a:rPr lang="en-US" sz="1050" dirty="0" smtClean="0">
                <a:hlinkClick r:id="rId8"/>
              </a:rPr>
              <a:t>github.com/pavel-odintsov/fastnetmon/blob/master/docs/BGP_FLOW_SPEC.md</a:t>
            </a:r>
            <a:endParaRPr lang="en-US" sz="1050" dirty="0" smtClean="0"/>
          </a:p>
          <a:p>
            <a:r>
              <a:rPr lang="en-US" sz="1800" dirty="0" err="1" smtClean="0"/>
              <a:t>ExaBGP</a:t>
            </a:r>
            <a:endParaRPr lang="en-US" sz="1800" dirty="0" smtClean="0"/>
          </a:p>
          <a:p>
            <a:pPr lvl="1"/>
            <a:r>
              <a:rPr lang="en-US" sz="1050" dirty="0" smtClean="0">
                <a:hlinkClick r:id="rId9"/>
              </a:rPr>
              <a:t>https://github.com/Exa-Networks/exabgp</a:t>
            </a:r>
            <a:endParaRPr lang="en-US" sz="1050" dirty="0" smtClean="0"/>
          </a:p>
          <a:p>
            <a:pPr lvl="1"/>
            <a:r>
              <a:rPr lang="en-US" sz="1050" dirty="0" smtClean="0">
                <a:hlinkClick r:id="rId10"/>
              </a:rPr>
              <a:t>https</a:t>
            </a:r>
            <a:r>
              <a:rPr lang="en-US" sz="1050" dirty="0">
                <a:hlinkClick r:id="rId10"/>
              </a:rPr>
              <a:t>://www.m00nie.com/?</a:t>
            </a:r>
            <a:r>
              <a:rPr lang="en-US" sz="1050" dirty="0" smtClean="0">
                <a:hlinkClick r:id="rId10"/>
              </a:rPr>
              <a:t>s=exabgp</a:t>
            </a:r>
            <a:endParaRPr lang="en-US" sz="1050" dirty="0" smtClean="0"/>
          </a:p>
          <a:p>
            <a:r>
              <a:rPr lang="en-US" sz="1800" dirty="0" smtClean="0"/>
              <a:t>DNS</a:t>
            </a:r>
          </a:p>
          <a:p>
            <a:pPr lvl="1"/>
            <a:r>
              <a:rPr lang="en-US" sz="1050" dirty="0" smtClean="0">
                <a:hlinkClick r:id="rId11"/>
              </a:rPr>
              <a:t>https</a:t>
            </a:r>
            <a:r>
              <a:rPr lang="en-US" sz="1050" dirty="0">
                <a:hlinkClick r:id="rId11"/>
              </a:rPr>
              <a:t>://</a:t>
            </a:r>
            <a:r>
              <a:rPr lang="en-US" sz="1050" dirty="0" smtClean="0">
                <a:hlinkClick r:id="rId11"/>
              </a:rPr>
              <a:t>www.us-cert.gov/ncas/alerts/TA14-017A</a:t>
            </a:r>
            <a:endParaRPr lang="en-US" sz="1800" dirty="0" smtClean="0"/>
          </a:p>
          <a:p>
            <a:r>
              <a:rPr lang="en-US" sz="1800" dirty="0" smtClean="0"/>
              <a:t>Firewall on Demand</a:t>
            </a:r>
          </a:p>
          <a:p>
            <a:pPr lvl="1"/>
            <a:r>
              <a:rPr lang="en-US" sz="1050" dirty="0">
                <a:hlinkClick r:id="rId12"/>
              </a:rPr>
              <a:t>https://</a:t>
            </a:r>
            <a:r>
              <a:rPr lang="en-US" sz="1050" dirty="0" smtClean="0">
                <a:hlinkClick r:id="rId12"/>
              </a:rPr>
              <a:t>www.terena.org/activities/tf-noc/meeting5/slides/20120216-firewall.pdf</a:t>
            </a:r>
            <a:endParaRPr lang="en-US" sz="1050" dirty="0" smtClean="0"/>
          </a:p>
          <a:p>
            <a:pPr lvl="1"/>
            <a:r>
              <a:rPr lang="en-US" sz="1050" dirty="0">
                <a:hlinkClick r:id="rId13"/>
              </a:rPr>
              <a:t>http://</a:t>
            </a:r>
            <a:r>
              <a:rPr lang="en-US" sz="1050" dirty="0" smtClean="0">
                <a:hlinkClick r:id="rId13"/>
              </a:rPr>
              <a:t>www.terena.org/activities/tf-msp/meetings/20141127/slides/Yannis.pptx</a:t>
            </a:r>
            <a:endParaRPr lang="en-US" sz="1050" dirty="0" smtClean="0"/>
          </a:p>
          <a:p>
            <a:endParaRPr lang="en-US" sz="1800" dirty="0" smtClean="0"/>
          </a:p>
          <a:p>
            <a:pPr marL="109728" indent="0"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6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/>
              <a:t>usr/local/bin/notify_about_attack.sh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  <a:solidFill>
            <a:schemeClr val="tx1"/>
          </a:solidFill>
        </p:spPr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#!/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bash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IP address and notify the NOC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$1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client_ip_as_string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$2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data_direction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$3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pps_as_string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$4 action (ban or unban)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email_notify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=“noc@somewhere.edu"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[ "$4" = "unban" ]; then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Unban actions if used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/auto-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remove:$1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 0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[ "$4" = "ban" ]; then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 | mail -s "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FastNetMon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Guard: IP $1 $2 attack with power $3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$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email_notify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You can add ban code here</a:t>
            </a: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 0</a:t>
            </a:r>
          </a:p>
          <a:p>
            <a:pPr marL="109728" indent="0">
              <a:buNone/>
            </a:pPr>
            <a:r>
              <a:rPr lang="en-US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[ "$4" == "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attack_details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]; then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 | mail -s "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FastNetMon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Guard: IP $1 $2 attack with power $3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pps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$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email_notify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/local/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sbin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/auto-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blackhole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$1 $2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 0</a:t>
            </a:r>
          </a:p>
          <a:p>
            <a:pPr marL="109728" indent="0"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usr</a:t>
            </a:r>
            <a:r>
              <a:rPr lang="en-US" sz="3200" dirty="0" smtClean="0"/>
              <a:t>/local/</a:t>
            </a:r>
            <a:r>
              <a:rPr lang="en-US" sz="3200" dirty="0" err="1" smtClean="0"/>
              <a:t>sbin</a:t>
            </a:r>
            <a:r>
              <a:rPr lang="en-US" sz="3200" dirty="0" smtClean="0"/>
              <a:t>/auto-</a:t>
            </a:r>
            <a:r>
              <a:rPr lang="en-US" sz="3200" dirty="0" err="1" smtClean="0"/>
              <a:t>blackhole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38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130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295400"/>
                  <a:ext cx="8229600" cy="5334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2904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usr</a:t>
            </a:r>
            <a:r>
              <a:rPr lang="en-US" sz="3200" dirty="0" smtClean="0"/>
              <a:t>/local/</a:t>
            </a:r>
            <a:r>
              <a:rPr lang="en-US" sz="3200" dirty="0" err="1" smtClean="0"/>
              <a:t>sbin</a:t>
            </a:r>
            <a:r>
              <a:rPr lang="en-US" sz="3200" dirty="0" smtClean="0"/>
              <a:t>/</a:t>
            </a:r>
            <a:r>
              <a:rPr lang="en-US" sz="3200" dirty="0" err="1" smtClean="0"/>
              <a:t>blackhole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39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7176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295400"/>
                  <a:ext cx="8229600" cy="53324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74813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First attacks were small and brief but were blocked by the firewall.  They primarily went unnoticed and didn’t show on traffic graphs.</a:t>
            </a:r>
          </a:p>
          <a:p>
            <a:endParaRPr lang="en-US" dirty="0" smtClean="0"/>
          </a:p>
          <a:p>
            <a:r>
              <a:rPr lang="en-US" dirty="0" smtClean="0"/>
              <a:t>As attacks grew some started to briefly knock down the firewall.  These were often misdiagnosed or attributed to other factors.  Obtaining evidence of an attack and its nature was difficult.</a:t>
            </a:r>
          </a:p>
          <a:p>
            <a:endParaRPr lang="en-US" dirty="0" smtClean="0"/>
          </a:p>
          <a:p>
            <a:r>
              <a:rPr lang="en-US" dirty="0" smtClean="0"/>
              <a:t>As scale and duration increased, critical outages occurred and were identified, but there were not the means to quickly mitigate the attacks.</a:t>
            </a:r>
          </a:p>
          <a:p>
            <a:endParaRPr lang="en-US" dirty="0" smtClean="0"/>
          </a:p>
          <a:p>
            <a:r>
              <a:rPr lang="en-US" dirty="0" smtClean="0"/>
              <a:t>Later, suspicions were confirmed that the </a:t>
            </a:r>
            <a:r>
              <a:rPr lang="en-US" dirty="0" err="1" smtClean="0"/>
              <a:t>DRDoS</a:t>
            </a:r>
            <a:r>
              <a:rPr lang="en-US" dirty="0" smtClean="0"/>
              <a:t> (Distributed Reflective </a:t>
            </a:r>
            <a:r>
              <a:rPr lang="en-US" dirty="0" err="1" smtClean="0"/>
              <a:t>DoS</a:t>
            </a:r>
            <a:r>
              <a:rPr lang="en-US" dirty="0" smtClean="0"/>
              <a:t>) attacks were gamers trying to knock other gamers out of the game.  No services were directly targeted, but infrastructure fell down causing outages.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DDoS Attack Growth we Experienced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/</a:t>
            </a:r>
            <a:r>
              <a:rPr lang="en-US" sz="3200" dirty="0" err="1" smtClean="0"/>
              <a:t>usr</a:t>
            </a:r>
            <a:r>
              <a:rPr lang="en-US" sz="3200" dirty="0" smtClean="0"/>
              <a:t>/local/</a:t>
            </a:r>
            <a:r>
              <a:rPr lang="en-US" sz="3200" dirty="0" err="1" smtClean="0"/>
              <a:t>sbin</a:t>
            </a:r>
            <a:r>
              <a:rPr lang="en-US" sz="3200" dirty="0" smtClean="0"/>
              <a:t>/</a:t>
            </a:r>
            <a:r>
              <a:rPr lang="en-US" sz="3200" dirty="0" err="1" smtClean="0"/>
              <a:t>exabgp_reload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40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8200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143000"/>
                  <a:ext cx="8229600" cy="5334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735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Paloalto</a:t>
            </a:r>
            <a:r>
              <a:rPr lang="en-US" sz="3200" dirty="0" smtClean="0"/>
              <a:t> syslog: </a:t>
            </a:r>
            <a:r>
              <a:rPr lang="en-US" sz="3200" dirty="0" err="1" smtClean="0"/>
              <a:t>parse_fw_traffic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41</a:t>
            </a:fld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3317" name="TextBox1" r:id="rId2" imgW="8229600" imgH="5334120"/>
        </mc:Choice>
        <mc:Fallback>
          <p:control name="TextBox1" r:id="rId2" imgW="8229600" imgH="533412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1143000"/>
                  <a:ext cx="8229600" cy="5334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7758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DDoS attacks have grown in scale and frequency</a:t>
            </a:r>
          </a:p>
          <a:p>
            <a:endParaRPr lang="en-US" dirty="0" smtClean="0"/>
          </a:p>
          <a:p>
            <a:r>
              <a:rPr lang="en-US" dirty="0" err="1" smtClean="0"/>
              <a:t>DRDoS</a:t>
            </a:r>
            <a:r>
              <a:rPr lang="en-US" dirty="0" smtClean="0"/>
              <a:t> has created many times larger attacks</a:t>
            </a:r>
          </a:p>
          <a:p>
            <a:pPr lvl="1"/>
            <a:r>
              <a:rPr lang="en-US" dirty="0" smtClean="0"/>
              <a:t>Tens to hundreds of thousands of hosts, </a:t>
            </a:r>
            <a:r>
              <a:rPr lang="en-US" dirty="0" err="1" smtClean="0"/>
              <a:t>Mpps</a:t>
            </a:r>
            <a:r>
              <a:rPr lang="en-US" dirty="0" smtClean="0"/>
              <a:t>, and </a:t>
            </a:r>
            <a:r>
              <a:rPr lang="en-US" dirty="0" err="1" smtClean="0"/>
              <a:t>Gbps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Although firewalls block packets, it can’t handle the flows/sec and starts to fall down.</a:t>
            </a:r>
          </a:p>
          <a:p>
            <a:endParaRPr lang="en-US" dirty="0" smtClean="0"/>
          </a:p>
          <a:p>
            <a:r>
              <a:rPr lang="en-US" dirty="0" smtClean="0"/>
              <a:t>WAN links may become saturated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--What in your infrastructure will fall down first?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DDoS 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DoS</a:t>
            </a:r>
            <a:r>
              <a:rPr lang="en-US" dirty="0" smtClean="0"/>
              <a:t> attacks are about resource exhaustion</a:t>
            </a:r>
          </a:p>
          <a:p>
            <a:endParaRPr lang="en-US" dirty="0" smtClean="0"/>
          </a:p>
          <a:p>
            <a:r>
              <a:rPr lang="en-US" dirty="0" smtClean="0"/>
              <a:t>Know where your resource limits/bottlenecks are</a:t>
            </a:r>
          </a:p>
          <a:p>
            <a:pPr lvl="1"/>
            <a:r>
              <a:rPr lang="en-US" dirty="0" smtClean="0"/>
              <a:t>WAN bandwidth</a:t>
            </a:r>
          </a:p>
          <a:p>
            <a:pPr lvl="1"/>
            <a:r>
              <a:rPr lang="en-US" dirty="0" smtClean="0"/>
              <a:t>Firewall/IPS flows/sec, </a:t>
            </a:r>
            <a:r>
              <a:rPr lang="en-US" dirty="0" err="1" smtClean="0"/>
              <a:t>pps</a:t>
            </a:r>
            <a:r>
              <a:rPr lang="en-US" dirty="0" smtClean="0"/>
              <a:t>, bps</a:t>
            </a:r>
          </a:p>
          <a:p>
            <a:pPr lvl="1"/>
            <a:r>
              <a:rPr lang="en-US" dirty="0" smtClean="0"/>
              <a:t>Router/Switch specs</a:t>
            </a:r>
          </a:p>
          <a:p>
            <a:pPr lvl="1"/>
            <a:r>
              <a:rPr lang="en-US" dirty="0" smtClean="0"/>
              <a:t>DNS server queries/sec, </a:t>
            </a:r>
            <a:r>
              <a:rPr lang="en-US" dirty="0" err="1" smtClean="0"/>
              <a:t>cpu</a:t>
            </a:r>
            <a:r>
              <a:rPr lang="en-US" dirty="0" smtClean="0"/>
              <a:t>, bps</a:t>
            </a:r>
          </a:p>
          <a:p>
            <a:pPr lvl="1"/>
            <a:r>
              <a:rPr lang="en-US" dirty="0" smtClean="0"/>
              <a:t>Logging rates</a:t>
            </a:r>
          </a:p>
          <a:p>
            <a:pPr lvl="1"/>
            <a:endParaRPr lang="en-US" dirty="0"/>
          </a:p>
          <a:p>
            <a:r>
              <a:rPr lang="en-US" dirty="0" smtClean="0"/>
              <a:t>Anything </a:t>
            </a:r>
            <a:r>
              <a:rPr lang="en-US" dirty="0" err="1" smtClean="0"/>
              <a:t>stateful</a:t>
            </a:r>
            <a:r>
              <a:rPr lang="en-US" dirty="0" smtClean="0"/>
              <a:t> or having a table may become exhausted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Know/learn your limits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Paloalto</a:t>
            </a:r>
            <a:r>
              <a:rPr lang="en-US" dirty="0" smtClean="0"/>
              <a:t> PA-5050 (Active/Passive HA)</a:t>
            </a:r>
          </a:p>
          <a:p>
            <a:pPr lvl="1"/>
            <a:r>
              <a:rPr lang="en-US" dirty="0"/>
              <a:t>10Gb/s Firewall throughput</a:t>
            </a:r>
          </a:p>
          <a:p>
            <a:pPr lvl="1"/>
            <a:r>
              <a:rPr lang="en-US" dirty="0"/>
              <a:t>5Gb/s Threat Protect </a:t>
            </a:r>
            <a:r>
              <a:rPr lang="en-US" dirty="0" smtClean="0"/>
              <a:t>throughput</a:t>
            </a:r>
          </a:p>
          <a:p>
            <a:pPr lvl="2"/>
            <a:r>
              <a:rPr lang="en-US" dirty="0" smtClean="0"/>
              <a:t>Normally &lt; 2.6Gbps for </a:t>
            </a:r>
            <a:r>
              <a:rPr lang="en-US" dirty="0" err="1" smtClean="0"/>
              <a:t>UWPlatt</a:t>
            </a:r>
            <a:endParaRPr lang="en-US" dirty="0"/>
          </a:p>
          <a:p>
            <a:pPr lvl="1"/>
            <a:r>
              <a:rPr lang="en-US" dirty="0" smtClean="0"/>
              <a:t>2M max sessions</a:t>
            </a:r>
          </a:p>
          <a:p>
            <a:pPr lvl="2"/>
            <a:r>
              <a:rPr lang="en-US" dirty="0" smtClean="0"/>
              <a:t>Normally &lt;150k for </a:t>
            </a:r>
            <a:r>
              <a:rPr lang="en-US" dirty="0" err="1" smtClean="0"/>
              <a:t>UWPlatt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120k new sessions/sec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Log rate of inbound </a:t>
            </a:r>
            <a:r>
              <a:rPr lang="en-US" dirty="0" err="1" smtClean="0">
                <a:solidFill>
                  <a:srgbClr val="FF0000"/>
                </a:solidFill>
              </a:rPr>
              <a:t>denys</a:t>
            </a:r>
            <a:r>
              <a:rPr lang="en-US" dirty="0" smtClean="0">
                <a:solidFill>
                  <a:srgbClr val="FF0000"/>
                </a:solidFill>
              </a:rPr>
              <a:t> may be overwhelming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(Consider not logging inbound traffic that is normally denied which is destined to user endpoints)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But it may reduce your visibility of attacks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 specs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1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Monitor your network to establish a normal </a:t>
            </a:r>
            <a:r>
              <a:rPr lang="en-US" dirty="0" smtClean="0"/>
              <a:t>baseline</a:t>
            </a:r>
          </a:p>
          <a:p>
            <a:endParaRPr lang="en-US" dirty="0" smtClean="0"/>
          </a:p>
          <a:p>
            <a:r>
              <a:rPr lang="en-US" dirty="0" smtClean="0"/>
              <a:t>Determine thresholds </a:t>
            </a:r>
            <a:r>
              <a:rPr lang="en-US" dirty="0"/>
              <a:t>to detect </a:t>
            </a:r>
            <a:r>
              <a:rPr lang="en-US" dirty="0" smtClean="0"/>
              <a:t>abnormalities</a:t>
            </a:r>
          </a:p>
          <a:p>
            <a:pPr lvl="1"/>
            <a:r>
              <a:rPr lang="en-US" dirty="0" smtClean="0"/>
              <a:t>They may differ by time of day, or year, or device</a:t>
            </a:r>
          </a:p>
          <a:p>
            <a:endParaRPr lang="en-US" dirty="0" smtClean="0"/>
          </a:p>
          <a:p>
            <a:r>
              <a:rPr lang="en-US" dirty="0" smtClean="0"/>
              <a:t>Establish monitoring/alerts/logs to know when you are or were under attack and to determine the nature of the attack</a:t>
            </a:r>
          </a:p>
          <a:p>
            <a:endParaRPr lang="en-US" dirty="0"/>
          </a:p>
          <a:p>
            <a:r>
              <a:rPr lang="en-US" dirty="0" smtClean="0"/>
              <a:t>Monitoring needs to be </a:t>
            </a:r>
            <a:r>
              <a:rPr lang="en-US" u="sng" dirty="0" err="1" smtClean="0"/>
              <a:t>realtime</a:t>
            </a:r>
            <a:r>
              <a:rPr lang="en-US" dirty="0" smtClean="0"/>
              <a:t> and </a:t>
            </a:r>
            <a:r>
              <a:rPr lang="en-US" u="sng" dirty="0" smtClean="0"/>
              <a:t>fine granularity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Some interactive troubleshooting tools:</a:t>
            </a:r>
          </a:p>
          <a:p>
            <a:pPr lvl="1"/>
            <a:r>
              <a:rPr lang="en-US" dirty="0" err="1" smtClean="0"/>
              <a:t>iftop</a:t>
            </a:r>
            <a:r>
              <a:rPr lang="en-US" dirty="0" smtClean="0"/>
              <a:t>, </a:t>
            </a:r>
            <a:r>
              <a:rPr lang="en-US" dirty="0" err="1" smtClean="0"/>
              <a:t>dnstop</a:t>
            </a:r>
            <a:r>
              <a:rPr lang="en-US" dirty="0" smtClean="0"/>
              <a:t>, </a:t>
            </a:r>
            <a:r>
              <a:rPr lang="en-US" dirty="0" err="1" smtClean="0"/>
              <a:t>parse_fw_traffic</a:t>
            </a:r>
            <a:r>
              <a:rPr lang="en-US" dirty="0" smtClean="0"/>
              <a:t> w/report interval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your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1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Providers and customers need to communicate actionable information in near </a:t>
            </a:r>
            <a:r>
              <a:rPr lang="en-US" dirty="0" err="1" smtClean="0"/>
              <a:t>realtime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Providers need to implement means to address attacks that customers can use/trigger/opt into.</a:t>
            </a:r>
          </a:p>
          <a:p>
            <a:endParaRPr lang="en-US" dirty="0" smtClean="0"/>
          </a:p>
          <a:p>
            <a:r>
              <a:rPr lang="en-US" dirty="0" smtClean="0"/>
              <a:t>Providers need to police inbound customer traffic for IP spoofing and potential attack traffic.</a:t>
            </a:r>
          </a:p>
          <a:p>
            <a:endParaRPr lang="en-US" dirty="0" smtClean="0"/>
          </a:p>
          <a:p>
            <a:r>
              <a:rPr lang="en-US" dirty="0" smtClean="0"/>
              <a:t>Customers need to police their networks for botted systems and address outbound attacks and address spoofing.  Block spoofing with ACLs/URPF/Policies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9F3-3226-4C58-B99B-753DEAAE794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Providers and Customers need to work together and communicate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13218</TotalTime>
  <Words>2175</Words>
  <Application>Microsoft Office PowerPoint</Application>
  <PresentationFormat>On-screen Show (4:3)</PresentationFormat>
  <Paragraphs>504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Concourse</vt:lpstr>
      <vt:lpstr>DDoS Monitoring/Mitigation</vt:lpstr>
      <vt:lpstr>Dan Dargel</vt:lpstr>
      <vt:lpstr>Denial of Service (DoS) Attacks</vt:lpstr>
      <vt:lpstr>DDoS Attack Growth we Experienced</vt:lpstr>
      <vt:lpstr>DDoS Attacks</vt:lpstr>
      <vt:lpstr>Know/learn your limits</vt:lpstr>
      <vt:lpstr>Firewall specs</vt:lpstr>
      <vt:lpstr>Monitor your network</vt:lpstr>
      <vt:lpstr>Providers and Customers need to work together and communicate</vt:lpstr>
      <vt:lpstr>A great resource, Read it!</vt:lpstr>
      <vt:lpstr>Network Architechture</vt:lpstr>
      <vt:lpstr>Ways to mitigate attacks</vt:lpstr>
      <vt:lpstr>Distributed Reflective DoS (DRDoS)</vt:lpstr>
      <vt:lpstr>Distributed Reflected DoS (DRDoS)</vt:lpstr>
      <vt:lpstr>Mitigation</vt:lpstr>
      <vt:lpstr>Fastnetmon/ExaBGP Architecture</vt:lpstr>
      <vt:lpstr>DDoS attack</vt:lpstr>
      <vt:lpstr>DDoS attack mitigation</vt:lpstr>
      <vt:lpstr>fastnetmon</vt:lpstr>
      <vt:lpstr>Fastnetmon Supported attack detection</vt:lpstr>
      <vt:lpstr>/etc/fastnetmon.conf</vt:lpstr>
      <vt:lpstr>/etc/networks_list</vt:lpstr>
      <vt:lpstr>fastnetmon_client</vt:lpstr>
      <vt:lpstr>/var/log/fastnetmon_attacks/…</vt:lpstr>
      <vt:lpstr>/var/log/fastnetmon_attacks/…</vt:lpstr>
      <vt:lpstr>/var/log/fastnetmon.log</vt:lpstr>
      <vt:lpstr>/etc/exabgp/exabgp.conf</vt:lpstr>
      <vt:lpstr>False Positives </vt:lpstr>
      <vt:lpstr>BGP flowspec</vt:lpstr>
      <vt:lpstr>/etc/fastnetmon.conf (flowspec)</vt:lpstr>
      <vt:lpstr>Fastnetmon/ExaBGP Architecture (flowspec)</vt:lpstr>
      <vt:lpstr>/etc/exabgp/exabgp.conf (flowspec)</vt:lpstr>
      <vt:lpstr>/etc/exabgp/exabgp.conf (flowspec)</vt:lpstr>
      <vt:lpstr>Non-initial fragments</vt:lpstr>
      <vt:lpstr>DNS infrastructure</vt:lpstr>
      <vt:lpstr>Resources</vt:lpstr>
      <vt:lpstr>/usr/local/bin/notify_about_attack.sh</vt:lpstr>
      <vt:lpstr>/usr/local/sbin/auto-blackhole</vt:lpstr>
      <vt:lpstr>/usr/local/sbin/blackhole</vt:lpstr>
      <vt:lpstr>/usr/local/sbin/exabgp_reload</vt:lpstr>
      <vt:lpstr>Paloalto syslog: parse_fw_traffic</vt:lpstr>
    </vt:vector>
  </TitlesOfParts>
  <Company>University of Wisconsin-Platteville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A Dargel</dc:creator>
  <cp:lastModifiedBy>Dan A Dargel</cp:lastModifiedBy>
  <cp:revision>153</cp:revision>
  <dcterms:created xsi:type="dcterms:W3CDTF">2015-09-11T19:57:13Z</dcterms:created>
  <dcterms:modified xsi:type="dcterms:W3CDTF">2015-11-16T21:50:33Z</dcterms:modified>
</cp:coreProperties>
</file>