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32"/>
  </p:notesMasterIdLst>
  <p:sldIdLst>
    <p:sldId id="256" r:id="rId2"/>
    <p:sldId id="285" r:id="rId3"/>
    <p:sldId id="301" r:id="rId4"/>
    <p:sldId id="313" r:id="rId5"/>
    <p:sldId id="312" r:id="rId6"/>
    <p:sldId id="314" r:id="rId7"/>
    <p:sldId id="316" r:id="rId8"/>
    <p:sldId id="315" r:id="rId9"/>
    <p:sldId id="317" r:id="rId10"/>
    <p:sldId id="318" r:id="rId11"/>
    <p:sldId id="319" r:id="rId12"/>
    <p:sldId id="320" r:id="rId13"/>
    <p:sldId id="321" r:id="rId14"/>
    <p:sldId id="322" r:id="rId15"/>
    <p:sldId id="311" r:id="rId16"/>
    <p:sldId id="323" r:id="rId17"/>
    <p:sldId id="327" r:id="rId18"/>
    <p:sldId id="328" r:id="rId19"/>
    <p:sldId id="324" r:id="rId20"/>
    <p:sldId id="329" r:id="rId21"/>
    <p:sldId id="325" r:id="rId22"/>
    <p:sldId id="326" r:id="rId23"/>
    <p:sldId id="330" r:id="rId24"/>
    <p:sldId id="331" r:id="rId25"/>
    <p:sldId id="332" r:id="rId26"/>
    <p:sldId id="333" r:id="rId27"/>
    <p:sldId id="334" r:id="rId28"/>
    <p:sldId id="335" r:id="rId29"/>
    <p:sldId id="310" r:id="rId30"/>
    <p:sldId id="290" r:id="rId3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402"/>
    <a:srgbClr val="B4E402"/>
    <a:srgbClr val="152139"/>
    <a:srgbClr val="332F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03" autoAdjust="0"/>
    <p:restoredTop sz="96843" autoAdjust="0"/>
  </p:normalViewPr>
  <p:slideViewPr>
    <p:cSldViewPr snapToGrid="0">
      <p:cViewPr>
        <p:scale>
          <a:sx n="120" d="100"/>
          <a:sy n="120" d="100"/>
        </p:scale>
        <p:origin x="728" y="4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A32744-D0DD-4FF0-B360-54E029BD54F6}" type="doc">
      <dgm:prSet loTypeId="urn:microsoft.com/office/officeart/2011/layout/Tab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344FC81-D13F-411D-9E05-EADCE6D15EDE}">
      <dgm:prSet phldrT="[Text]"/>
      <dgm:spPr/>
      <dgm:t>
        <a:bodyPr/>
        <a:lstStyle/>
        <a:p>
          <a:r>
            <a:rPr lang="en-US" dirty="0" smtClean="0"/>
            <a:t>INFN</a:t>
          </a:r>
          <a:endParaRPr lang="en-US" dirty="0"/>
        </a:p>
      </dgm:t>
    </dgm:pt>
    <dgm:pt modelId="{B05CC2BD-C6A9-45F2-8977-FD46A726E97D}" type="parTrans" cxnId="{C3894716-1CB0-4936-83DA-1AC2240165F4}">
      <dgm:prSet/>
      <dgm:spPr/>
      <dgm:t>
        <a:bodyPr/>
        <a:lstStyle/>
        <a:p>
          <a:endParaRPr lang="en-US"/>
        </a:p>
      </dgm:t>
    </dgm:pt>
    <dgm:pt modelId="{3D1C2E96-792C-4BA1-A6B3-66FF98644005}" type="sibTrans" cxnId="{C3894716-1CB0-4936-83DA-1AC2240165F4}">
      <dgm:prSet/>
      <dgm:spPr/>
      <dgm:t>
        <a:bodyPr/>
        <a:lstStyle/>
        <a:p>
          <a:endParaRPr lang="en-US"/>
        </a:p>
      </dgm:t>
    </dgm:pt>
    <dgm:pt modelId="{140212F2-6243-4EB4-906D-0EFB0FCECCB2}">
      <dgm:prSet phldrT="[Text]" custT="1"/>
      <dgm:spPr/>
      <dgm:t>
        <a:bodyPr/>
        <a:lstStyle/>
        <a:p>
          <a:r>
            <a:rPr lang="it-IT" sz="1400" dirty="0" smtClean="0"/>
            <a:t>HTC - 1 Tier1 (CNAF-Bologna) + 9 Tier2 (Bari, Catania, Frascati, Legnaro, Milano, Napoli, Pisa, Roma, Torino)</a:t>
          </a:r>
          <a:endParaRPr lang="en-US" sz="1300" dirty="0"/>
        </a:p>
      </dgm:t>
    </dgm:pt>
    <dgm:pt modelId="{07456A0C-0380-4CFB-9BDF-333E8CFE7027}" type="parTrans" cxnId="{FF3F3505-19A0-4D0D-ABB5-AC6CB4D1B029}">
      <dgm:prSet/>
      <dgm:spPr/>
      <dgm:t>
        <a:bodyPr/>
        <a:lstStyle/>
        <a:p>
          <a:endParaRPr lang="en-US"/>
        </a:p>
      </dgm:t>
    </dgm:pt>
    <dgm:pt modelId="{CE7A06B9-9BB1-4E6C-AE6E-1F86A4C86FC6}" type="sibTrans" cxnId="{FF3F3505-19A0-4D0D-ABB5-AC6CB4D1B029}">
      <dgm:prSet/>
      <dgm:spPr/>
      <dgm:t>
        <a:bodyPr/>
        <a:lstStyle/>
        <a:p>
          <a:endParaRPr lang="en-US"/>
        </a:p>
      </dgm:t>
    </dgm:pt>
    <dgm:pt modelId="{AB36829A-F516-4142-94E5-CC52A89DC75F}">
      <dgm:prSet phldrT="[Text]"/>
      <dgm:spPr/>
      <dgm:t>
        <a:bodyPr/>
        <a:lstStyle/>
        <a:p>
          <a:r>
            <a:rPr lang="en-US" dirty="0" smtClean="0"/>
            <a:t>ENEA</a:t>
          </a:r>
          <a:endParaRPr lang="en-US" dirty="0"/>
        </a:p>
      </dgm:t>
    </dgm:pt>
    <dgm:pt modelId="{D22F9B10-56C9-4B3B-9368-5DDC910B07E2}" type="parTrans" cxnId="{18868690-58E5-4934-B092-7B00D2BCCAE5}">
      <dgm:prSet/>
      <dgm:spPr/>
      <dgm:t>
        <a:bodyPr/>
        <a:lstStyle/>
        <a:p>
          <a:endParaRPr lang="en-US"/>
        </a:p>
      </dgm:t>
    </dgm:pt>
    <dgm:pt modelId="{DB9347C6-4A17-4DCA-BA21-AFE098587ECC}" type="sibTrans" cxnId="{18868690-58E5-4934-B092-7B00D2BCCAE5}">
      <dgm:prSet/>
      <dgm:spPr/>
      <dgm:t>
        <a:bodyPr/>
        <a:lstStyle/>
        <a:p>
          <a:endParaRPr lang="en-US"/>
        </a:p>
      </dgm:t>
    </dgm:pt>
    <dgm:pt modelId="{2899DC0A-0848-4C4F-9F66-924A3047A600}">
      <dgm:prSet phldrT="[Text]"/>
      <dgm:spPr/>
      <dgm:t>
        <a:bodyPr/>
        <a:lstStyle/>
        <a:p>
          <a:r>
            <a:rPr lang="en-US" dirty="0" smtClean="0"/>
            <a:t>HTC &amp; HPC - </a:t>
          </a:r>
          <a:r>
            <a:rPr lang="it-IT" dirty="0" smtClean="0"/>
            <a:t>Portici (NA), Brindisi</a:t>
          </a:r>
          <a:endParaRPr lang="en-US" dirty="0"/>
        </a:p>
      </dgm:t>
    </dgm:pt>
    <dgm:pt modelId="{AC3D4215-2346-4E02-8ACD-A06DA375C9AD}" type="parTrans" cxnId="{E1C22712-C109-46C8-BBAE-3B740D4BD89E}">
      <dgm:prSet/>
      <dgm:spPr/>
      <dgm:t>
        <a:bodyPr/>
        <a:lstStyle/>
        <a:p>
          <a:endParaRPr lang="en-US"/>
        </a:p>
      </dgm:t>
    </dgm:pt>
    <dgm:pt modelId="{BD5EEB4F-A5CE-44D3-A6CD-9C9D786DE382}" type="sibTrans" cxnId="{E1C22712-C109-46C8-BBAE-3B740D4BD89E}">
      <dgm:prSet/>
      <dgm:spPr/>
      <dgm:t>
        <a:bodyPr/>
        <a:lstStyle/>
        <a:p>
          <a:endParaRPr lang="en-US"/>
        </a:p>
      </dgm:t>
    </dgm:pt>
    <dgm:pt modelId="{75CCC8AE-88A4-43D5-9982-E1B587D0FD33}">
      <dgm:prSet phldrT="[Text]"/>
      <dgm:spPr/>
      <dgm:t>
        <a:bodyPr/>
        <a:lstStyle/>
        <a:p>
          <a:r>
            <a:rPr lang="en-US" dirty="0" smtClean="0"/>
            <a:t>CINECA</a:t>
          </a:r>
          <a:endParaRPr lang="en-US" dirty="0"/>
        </a:p>
      </dgm:t>
    </dgm:pt>
    <dgm:pt modelId="{F4DAB891-C685-4CA8-8787-E8CC52B8CE6A}" type="parTrans" cxnId="{7DCE8156-0CE6-449D-916C-EE1F0AF9E74A}">
      <dgm:prSet/>
      <dgm:spPr/>
      <dgm:t>
        <a:bodyPr/>
        <a:lstStyle/>
        <a:p>
          <a:endParaRPr lang="en-US"/>
        </a:p>
      </dgm:t>
    </dgm:pt>
    <dgm:pt modelId="{BF338B4C-2364-48B1-8F73-6D7E69F567B9}" type="sibTrans" cxnId="{7DCE8156-0CE6-449D-916C-EE1F0AF9E74A}">
      <dgm:prSet/>
      <dgm:spPr/>
      <dgm:t>
        <a:bodyPr/>
        <a:lstStyle/>
        <a:p>
          <a:endParaRPr lang="en-US"/>
        </a:p>
      </dgm:t>
    </dgm:pt>
    <dgm:pt modelId="{B2DAE107-C242-4B70-98B9-6A865E2E001A}">
      <dgm:prSet phldrT="[Text]"/>
      <dgm:spPr/>
      <dgm:t>
        <a:bodyPr/>
        <a:lstStyle/>
        <a:p>
          <a:r>
            <a:rPr lang="it-IT" dirty="0" smtClean="0"/>
            <a:t>HPC - Marconi (Bologna)</a:t>
          </a:r>
          <a:endParaRPr lang="en-US" dirty="0"/>
        </a:p>
      </dgm:t>
    </dgm:pt>
    <dgm:pt modelId="{D51FE203-2046-4C31-8635-0AA02BF9D346}" type="parTrans" cxnId="{395D417D-60ED-4B76-961F-C0CB61B7C5C8}">
      <dgm:prSet/>
      <dgm:spPr/>
      <dgm:t>
        <a:bodyPr/>
        <a:lstStyle/>
        <a:p>
          <a:endParaRPr lang="en-US"/>
        </a:p>
      </dgm:t>
    </dgm:pt>
    <dgm:pt modelId="{B73F3924-A5B9-4B97-B603-81C516BEE461}" type="sibTrans" cxnId="{395D417D-60ED-4B76-961F-C0CB61B7C5C8}">
      <dgm:prSet/>
      <dgm:spPr/>
      <dgm:t>
        <a:bodyPr/>
        <a:lstStyle/>
        <a:p>
          <a:endParaRPr lang="en-US"/>
        </a:p>
      </dgm:t>
    </dgm:pt>
    <dgm:pt modelId="{ACFFC98E-7696-4254-A4C9-E0726ED26FFA}">
      <dgm:prSet phldrT="[Text]"/>
      <dgm:spPr/>
      <dgm:t>
        <a:bodyPr/>
        <a:lstStyle/>
        <a:p>
          <a:r>
            <a:rPr lang="en-US" dirty="0" smtClean="0"/>
            <a:t>GARR</a:t>
          </a:r>
          <a:endParaRPr lang="en-US" dirty="0"/>
        </a:p>
      </dgm:t>
    </dgm:pt>
    <dgm:pt modelId="{4362C6C5-E3F4-48F9-AF94-DD3DB7AE625A}" type="parTrans" cxnId="{AD181078-E27C-4371-8539-E6FD5FBFEED8}">
      <dgm:prSet/>
      <dgm:spPr/>
      <dgm:t>
        <a:bodyPr/>
        <a:lstStyle/>
        <a:p>
          <a:endParaRPr lang="en-US"/>
        </a:p>
      </dgm:t>
    </dgm:pt>
    <dgm:pt modelId="{3C5BCBE2-0F2E-4C91-A70C-2AA56F25A137}" type="sibTrans" cxnId="{AD181078-E27C-4371-8539-E6FD5FBFEED8}">
      <dgm:prSet/>
      <dgm:spPr/>
      <dgm:t>
        <a:bodyPr/>
        <a:lstStyle/>
        <a:p>
          <a:endParaRPr lang="en-US"/>
        </a:p>
      </dgm:t>
    </dgm:pt>
    <dgm:pt modelId="{A503B4A6-DA23-4047-98BF-A88967E1B636}">
      <dgm:prSet phldrT="[Text]"/>
      <dgm:spPr/>
      <dgm:t>
        <a:bodyPr/>
        <a:lstStyle/>
        <a:p>
          <a:r>
            <a:rPr lang="it-IT" dirty="0" smtClean="0"/>
            <a:t>Bari, Catania, Cosenza, Napoli, Palermo</a:t>
          </a:r>
          <a:endParaRPr lang="en-US" dirty="0"/>
        </a:p>
      </dgm:t>
    </dgm:pt>
    <dgm:pt modelId="{2E08B08A-0956-4A5F-9C09-5F1E9C66DD36}" type="parTrans" cxnId="{230CF97C-FC46-4F96-B157-1CB16B474F25}">
      <dgm:prSet/>
      <dgm:spPr/>
      <dgm:t>
        <a:bodyPr/>
        <a:lstStyle/>
        <a:p>
          <a:endParaRPr lang="en-US"/>
        </a:p>
      </dgm:t>
    </dgm:pt>
    <dgm:pt modelId="{24EC1326-B12C-4CAD-A39F-7B398C737D6F}" type="sibTrans" cxnId="{230CF97C-FC46-4F96-B157-1CB16B474F25}">
      <dgm:prSet/>
      <dgm:spPr/>
      <dgm:t>
        <a:bodyPr/>
        <a:lstStyle/>
        <a:p>
          <a:endParaRPr lang="en-US"/>
        </a:p>
      </dgm:t>
    </dgm:pt>
    <dgm:pt modelId="{04B76981-5F9E-46AE-A47E-6BBBFD27B88E}">
      <dgm:prSet phldrT="[Text]"/>
      <dgm:spPr/>
      <dgm:t>
        <a:bodyPr/>
        <a:lstStyle/>
        <a:p>
          <a:r>
            <a:rPr lang="en-US" dirty="0" smtClean="0"/>
            <a:t>CRS4 </a:t>
          </a:r>
          <a:endParaRPr lang="en-US" dirty="0"/>
        </a:p>
      </dgm:t>
    </dgm:pt>
    <dgm:pt modelId="{00DD67C5-668C-4354-8280-7D1061B6C0EE}" type="parTrans" cxnId="{20CE3F35-592D-4DCB-860E-18501D10F579}">
      <dgm:prSet/>
      <dgm:spPr/>
      <dgm:t>
        <a:bodyPr/>
        <a:lstStyle/>
        <a:p>
          <a:endParaRPr lang="en-US"/>
        </a:p>
      </dgm:t>
    </dgm:pt>
    <dgm:pt modelId="{FBDD9D82-BFC1-4231-9F4D-563CA95E8FE7}" type="sibTrans" cxnId="{20CE3F35-592D-4DCB-860E-18501D10F579}">
      <dgm:prSet/>
      <dgm:spPr/>
      <dgm:t>
        <a:bodyPr/>
        <a:lstStyle/>
        <a:p>
          <a:endParaRPr lang="en-US"/>
        </a:p>
      </dgm:t>
    </dgm:pt>
    <dgm:pt modelId="{A0E0EC2D-55E0-4401-9CEF-F44BC1B1F68A}">
      <dgm:prSet phldrT="[Text]"/>
      <dgm:spPr/>
      <dgm:t>
        <a:bodyPr/>
        <a:lstStyle/>
        <a:p>
          <a:r>
            <a:rPr lang="en-US" dirty="0" smtClean="0"/>
            <a:t>Cagliari</a:t>
          </a:r>
          <a:endParaRPr lang="en-US" dirty="0"/>
        </a:p>
      </dgm:t>
    </dgm:pt>
    <dgm:pt modelId="{93F99210-EC47-43DC-A3D8-55EB4D5E5EE9}" type="parTrans" cxnId="{B1BDCE49-B407-409D-948A-D1D082D1E3B1}">
      <dgm:prSet/>
      <dgm:spPr/>
      <dgm:t>
        <a:bodyPr/>
        <a:lstStyle/>
        <a:p>
          <a:endParaRPr lang="en-US"/>
        </a:p>
      </dgm:t>
    </dgm:pt>
    <dgm:pt modelId="{E1869F05-E4F1-4353-B4CE-CD9049FC858C}" type="sibTrans" cxnId="{B1BDCE49-B407-409D-948A-D1D082D1E3B1}">
      <dgm:prSet/>
      <dgm:spPr/>
      <dgm:t>
        <a:bodyPr/>
        <a:lstStyle/>
        <a:p>
          <a:endParaRPr lang="en-US"/>
        </a:p>
      </dgm:t>
    </dgm:pt>
    <dgm:pt modelId="{8761E676-074C-4389-ACEE-E6CA3871BE5A}">
      <dgm:prSet phldrT="[Text]"/>
      <dgm:spPr/>
      <dgm:t>
        <a:bodyPr/>
        <a:lstStyle/>
        <a:p>
          <a:r>
            <a:rPr lang="en-US" dirty="0" smtClean="0"/>
            <a:t>RECAS</a:t>
          </a:r>
          <a:endParaRPr lang="en-US" dirty="0"/>
        </a:p>
      </dgm:t>
    </dgm:pt>
    <dgm:pt modelId="{7BD480AC-73FA-48A4-916F-A20B72C6611B}" type="parTrans" cxnId="{139DC003-9BF9-44AE-9304-8244E2E03D89}">
      <dgm:prSet/>
      <dgm:spPr/>
      <dgm:t>
        <a:bodyPr/>
        <a:lstStyle/>
        <a:p>
          <a:endParaRPr lang="en-US"/>
        </a:p>
      </dgm:t>
    </dgm:pt>
    <dgm:pt modelId="{067509EA-B0F7-401A-8F36-37E9B8DA83DB}" type="sibTrans" cxnId="{139DC003-9BF9-44AE-9304-8244E2E03D89}">
      <dgm:prSet/>
      <dgm:spPr/>
      <dgm:t>
        <a:bodyPr/>
        <a:lstStyle/>
        <a:p>
          <a:endParaRPr lang="en-US"/>
        </a:p>
      </dgm:t>
    </dgm:pt>
    <dgm:pt modelId="{DC26CBAA-FF1E-44C5-A074-8F74D0D370C4}">
      <dgm:prSet phldrT="[Text]"/>
      <dgm:spPr/>
      <dgm:t>
        <a:bodyPr/>
        <a:lstStyle/>
        <a:p>
          <a:r>
            <a:rPr lang="en-US" dirty="0" smtClean="0"/>
            <a:t>Bari, Catania, Cosenza, Napoli</a:t>
          </a:r>
          <a:endParaRPr lang="en-US" dirty="0"/>
        </a:p>
      </dgm:t>
    </dgm:pt>
    <dgm:pt modelId="{1DE20249-94AA-47F8-AE96-9870CD9B0A71}" type="parTrans" cxnId="{F9CB9588-EF0E-4776-8EED-FCA5AE807D08}">
      <dgm:prSet/>
      <dgm:spPr/>
      <dgm:t>
        <a:bodyPr/>
        <a:lstStyle/>
        <a:p>
          <a:endParaRPr lang="en-US"/>
        </a:p>
      </dgm:t>
    </dgm:pt>
    <dgm:pt modelId="{A6A9061C-960F-4C6F-AE76-C3D14DB06D65}" type="sibTrans" cxnId="{F9CB9588-EF0E-4776-8EED-FCA5AE807D08}">
      <dgm:prSet/>
      <dgm:spPr/>
      <dgm:t>
        <a:bodyPr/>
        <a:lstStyle/>
        <a:p>
          <a:endParaRPr lang="en-US"/>
        </a:p>
      </dgm:t>
    </dgm:pt>
    <dgm:pt modelId="{4C2FA7EA-164F-4EBD-9981-266C26AA500E}">
      <dgm:prSet phldrT="[Text]"/>
      <dgm:spPr/>
      <dgm:t>
        <a:bodyPr/>
        <a:lstStyle/>
        <a:p>
          <a:r>
            <a:rPr lang="en-US" dirty="0" smtClean="0"/>
            <a:t>CNR</a:t>
          </a:r>
          <a:endParaRPr lang="en-US" dirty="0"/>
        </a:p>
      </dgm:t>
    </dgm:pt>
    <dgm:pt modelId="{A5310F65-E03D-4BB0-BE34-25DBC7A3FC2F}" type="parTrans" cxnId="{736FA311-D99D-4983-96E0-4E1040E5EC16}">
      <dgm:prSet/>
      <dgm:spPr/>
      <dgm:t>
        <a:bodyPr/>
        <a:lstStyle/>
        <a:p>
          <a:endParaRPr lang="en-US"/>
        </a:p>
      </dgm:t>
    </dgm:pt>
    <dgm:pt modelId="{78AA9A5E-F625-4336-889F-86384F61ADF2}" type="sibTrans" cxnId="{736FA311-D99D-4983-96E0-4E1040E5EC16}">
      <dgm:prSet/>
      <dgm:spPr/>
      <dgm:t>
        <a:bodyPr/>
        <a:lstStyle/>
        <a:p>
          <a:endParaRPr lang="en-US"/>
        </a:p>
      </dgm:t>
    </dgm:pt>
    <dgm:pt modelId="{3F99EF05-2E92-4EEF-A119-EF122C9FA548}">
      <dgm:prSet phldrT="[Text]"/>
      <dgm:spPr/>
      <dgm:t>
        <a:bodyPr/>
        <a:lstStyle/>
        <a:p>
          <a:r>
            <a:rPr lang="en-US" dirty="0" smtClean="0"/>
            <a:t>Roma, Pisa</a:t>
          </a:r>
          <a:endParaRPr lang="en-US" dirty="0"/>
        </a:p>
      </dgm:t>
    </dgm:pt>
    <dgm:pt modelId="{A9C26577-8C74-4774-BAFD-BC125FEE5210}" type="parTrans" cxnId="{65ED5CEB-0F35-4E2C-9FB9-4BBF9EAE6F14}">
      <dgm:prSet/>
      <dgm:spPr/>
      <dgm:t>
        <a:bodyPr/>
        <a:lstStyle/>
        <a:p>
          <a:endParaRPr lang="en-US"/>
        </a:p>
      </dgm:t>
    </dgm:pt>
    <dgm:pt modelId="{04DF5515-1BB8-4C04-9777-3A8DA15994BA}" type="sibTrans" cxnId="{65ED5CEB-0F35-4E2C-9FB9-4BBF9EAE6F14}">
      <dgm:prSet/>
      <dgm:spPr/>
      <dgm:t>
        <a:bodyPr/>
        <a:lstStyle/>
        <a:p>
          <a:endParaRPr lang="en-US"/>
        </a:p>
      </dgm:t>
    </dgm:pt>
    <dgm:pt modelId="{E56314E3-C526-40FE-B1A8-25C8A1175B88}" type="pres">
      <dgm:prSet presAssocID="{11A32744-D0DD-4FF0-B360-54E029BD54F6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CAE3B4D7-21D4-4EA9-88D4-8A28FD54D820}" type="pres">
      <dgm:prSet presAssocID="{2344FC81-D13F-411D-9E05-EADCE6D15EDE}" presName="composite" presStyleCnt="0"/>
      <dgm:spPr/>
      <dgm:t>
        <a:bodyPr/>
        <a:lstStyle/>
        <a:p>
          <a:endParaRPr lang="en-US"/>
        </a:p>
      </dgm:t>
    </dgm:pt>
    <dgm:pt modelId="{2C833C68-3A17-42F2-B438-D55BBA7550DB}" type="pres">
      <dgm:prSet presAssocID="{2344FC81-D13F-411D-9E05-EADCE6D15EDE}" presName="FirstChild" presStyleLbl="revTx" presStyleIdx="0" presStyleCnt="7" custScaleY="159213" custLinFactNeighborY="-445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E5B01D-019A-44F1-BE42-EADA3B83B031}" type="pres">
      <dgm:prSet presAssocID="{2344FC81-D13F-411D-9E05-EADCE6D15EDE}" presName="Parent" presStyleLbl="alignNode1" presStyleIdx="0" presStyleCnt="7" custScaleY="133510" custLinFactNeighborY="-4022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06DCF9-51D5-4D06-9F9D-EF1F19EAED37}" type="pres">
      <dgm:prSet presAssocID="{2344FC81-D13F-411D-9E05-EADCE6D15EDE}" presName="Accent" presStyleLbl="parChTrans1D1" presStyleIdx="0" presStyleCnt="7"/>
      <dgm:spPr/>
      <dgm:t>
        <a:bodyPr/>
        <a:lstStyle/>
        <a:p>
          <a:endParaRPr lang="en-US"/>
        </a:p>
      </dgm:t>
    </dgm:pt>
    <dgm:pt modelId="{6BD824D2-68CC-4FF1-AA62-85F45AA31A2E}" type="pres">
      <dgm:prSet presAssocID="{3D1C2E96-792C-4BA1-A6B3-66FF98644005}" presName="sibTrans" presStyleCnt="0"/>
      <dgm:spPr/>
      <dgm:t>
        <a:bodyPr/>
        <a:lstStyle/>
        <a:p>
          <a:endParaRPr lang="en-US"/>
        </a:p>
      </dgm:t>
    </dgm:pt>
    <dgm:pt modelId="{2A3F390F-0016-4B92-840E-838F228EBC9F}" type="pres">
      <dgm:prSet presAssocID="{AB36829A-F516-4142-94E5-CC52A89DC75F}" presName="composite" presStyleCnt="0"/>
      <dgm:spPr/>
      <dgm:t>
        <a:bodyPr/>
        <a:lstStyle/>
        <a:p>
          <a:endParaRPr lang="en-US"/>
        </a:p>
      </dgm:t>
    </dgm:pt>
    <dgm:pt modelId="{962A81F1-47D9-4D6D-8E93-33004286102E}" type="pres">
      <dgm:prSet presAssocID="{AB36829A-F516-4142-94E5-CC52A89DC75F}" presName="FirstChild" presStyleLbl="revTx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8A65DB-703C-47D8-A773-93A3EB9E3B5B}" type="pres">
      <dgm:prSet presAssocID="{AB36829A-F516-4142-94E5-CC52A89DC75F}" presName="Parent" presStyleLbl="alignNode1" presStyleIdx="1" presStyleCnt="7" custLinFactNeighborY="-3373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711492-CA49-4764-B900-ACAA8072BE79}" type="pres">
      <dgm:prSet presAssocID="{AB36829A-F516-4142-94E5-CC52A89DC75F}" presName="Accent" presStyleLbl="parChTrans1D1" presStyleIdx="1" presStyleCnt="7"/>
      <dgm:spPr/>
      <dgm:t>
        <a:bodyPr/>
        <a:lstStyle/>
        <a:p>
          <a:endParaRPr lang="en-US"/>
        </a:p>
      </dgm:t>
    </dgm:pt>
    <dgm:pt modelId="{744ACE21-DF92-4B17-BA5F-74F3A74258CE}" type="pres">
      <dgm:prSet presAssocID="{DB9347C6-4A17-4DCA-BA21-AFE098587ECC}" presName="sibTrans" presStyleCnt="0"/>
      <dgm:spPr/>
      <dgm:t>
        <a:bodyPr/>
        <a:lstStyle/>
        <a:p>
          <a:endParaRPr lang="en-US"/>
        </a:p>
      </dgm:t>
    </dgm:pt>
    <dgm:pt modelId="{751EE1D1-B1FE-400A-A5F3-2F1C61910EFF}" type="pres">
      <dgm:prSet presAssocID="{4C2FA7EA-164F-4EBD-9981-266C26AA500E}" presName="composite" presStyleCnt="0"/>
      <dgm:spPr/>
    </dgm:pt>
    <dgm:pt modelId="{44F3297E-98C9-48D7-A8F1-4BAC1177547E}" type="pres">
      <dgm:prSet presAssocID="{4C2FA7EA-164F-4EBD-9981-266C26AA500E}" presName="FirstChild" presStyleLbl="revTx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3D2A17-24EF-4797-8BE1-C8919673854A}" type="pres">
      <dgm:prSet presAssocID="{4C2FA7EA-164F-4EBD-9981-266C26AA500E}" presName="Parent" presStyleLbl="alignNode1" presStyleIdx="2" presStyleCnt="7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C94D37-5C27-4CDE-B3F3-759749165DF0}" type="pres">
      <dgm:prSet presAssocID="{4C2FA7EA-164F-4EBD-9981-266C26AA500E}" presName="Accent" presStyleLbl="parChTrans1D1" presStyleIdx="2" presStyleCnt="7"/>
      <dgm:spPr/>
    </dgm:pt>
    <dgm:pt modelId="{16A006FD-1703-417F-8F72-21B90FF6B880}" type="pres">
      <dgm:prSet presAssocID="{78AA9A5E-F625-4336-889F-86384F61ADF2}" presName="sibTrans" presStyleCnt="0"/>
      <dgm:spPr/>
    </dgm:pt>
    <dgm:pt modelId="{E7D4CEF1-ADCC-4306-8FCA-4F94F1E9ADF8}" type="pres">
      <dgm:prSet presAssocID="{75CCC8AE-88A4-43D5-9982-E1B587D0FD33}" presName="composite" presStyleCnt="0"/>
      <dgm:spPr/>
      <dgm:t>
        <a:bodyPr/>
        <a:lstStyle/>
        <a:p>
          <a:endParaRPr lang="en-US"/>
        </a:p>
      </dgm:t>
    </dgm:pt>
    <dgm:pt modelId="{81E7A68E-59CF-4846-B250-0996A9E5D7BB}" type="pres">
      <dgm:prSet presAssocID="{75CCC8AE-88A4-43D5-9982-E1B587D0FD33}" presName="FirstChild" presStyleLbl="revTx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EC1602-40F1-497B-81C6-0448AE609906}" type="pres">
      <dgm:prSet presAssocID="{75CCC8AE-88A4-43D5-9982-E1B587D0FD33}" presName="Parent" presStyleLbl="alignNode1" presStyleIdx="3" presStyleCnt="7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A91A93-1EDA-4F4C-9B51-788D357CE272}" type="pres">
      <dgm:prSet presAssocID="{75CCC8AE-88A4-43D5-9982-E1B587D0FD33}" presName="Accent" presStyleLbl="parChTrans1D1" presStyleIdx="3" presStyleCnt="7"/>
      <dgm:spPr/>
      <dgm:t>
        <a:bodyPr/>
        <a:lstStyle/>
        <a:p>
          <a:endParaRPr lang="en-US"/>
        </a:p>
      </dgm:t>
    </dgm:pt>
    <dgm:pt modelId="{DBB4AA83-E988-406E-AA3F-2672E2CAD24A}" type="pres">
      <dgm:prSet presAssocID="{BF338B4C-2364-48B1-8F73-6D7E69F567B9}" presName="sibTrans" presStyleCnt="0"/>
      <dgm:spPr/>
      <dgm:t>
        <a:bodyPr/>
        <a:lstStyle/>
        <a:p>
          <a:endParaRPr lang="en-US"/>
        </a:p>
      </dgm:t>
    </dgm:pt>
    <dgm:pt modelId="{2770DFCA-D08F-4FA5-81B8-003053522361}" type="pres">
      <dgm:prSet presAssocID="{ACFFC98E-7696-4254-A4C9-E0726ED26FFA}" presName="composite" presStyleCnt="0"/>
      <dgm:spPr/>
      <dgm:t>
        <a:bodyPr/>
        <a:lstStyle/>
        <a:p>
          <a:endParaRPr lang="en-US"/>
        </a:p>
      </dgm:t>
    </dgm:pt>
    <dgm:pt modelId="{578160C8-9160-4FA9-AEC1-BFABE01BB5C9}" type="pres">
      <dgm:prSet presAssocID="{ACFFC98E-7696-4254-A4C9-E0726ED26FFA}" presName="FirstChild" presStyleLbl="revTx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275810-BCE2-4B41-A5FD-4E9A46E6D12D}" type="pres">
      <dgm:prSet presAssocID="{ACFFC98E-7696-4254-A4C9-E0726ED26FFA}" presName="Parent" presStyleLbl="alignNode1" presStyleIdx="4" presStyleCnt="7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55594A-A57C-4F76-8624-52EBE4497874}" type="pres">
      <dgm:prSet presAssocID="{ACFFC98E-7696-4254-A4C9-E0726ED26FFA}" presName="Accent" presStyleLbl="parChTrans1D1" presStyleIdx="4" presStyleCnt="7"/>
      <dgm:spPr/>
      <dgm:t>
        <a:bodyPr/>
        <a:lstStyle/>
        <a:p>
          <a:endParaRPr lang="en-US"/>
        </a:p>
      </dgm:t>
    </dgm:pt>
    <dgm:pt modelId="{9EBA1D5B-9719-47AE-8DFF-3D1F52A465F7}" type="pres">
      <dgm:prSet presAssocID="{3C5BCBE2-0F2E-4C91-A70C-2AA56F25A137}" presName="sibTrans" presStyleCnt="0"/>
      <dgm:spPr/>
      <dgm:t>
        <a:bodyPr/>
        <a:lstStyle/>
        <a:p>
          <a:endParaRPr lang="en-US"/>
        </a:p>
      </dgm:t>
    </dgm:pt>
    <dgm:pt modelId="{A6EECF50-B08B-4A34-98F6-176F12D001D4}" type="pres">
      <dgm:prSet presAssocID="{04B76981-5F9E-46AE-A47E-6BBBFD27B88E}" presName="composite" presStyleCnt="0"/>
      <dgm:spPr/>
      <dgm:t>
        <a:bodyPr/>
        <a:lstStyle/>
        <a:p>
          <a:endParaRPr lang="en-US"/>
        </a:p>
      </dgm:t>
    </dgm:pt>
    <dgm:pt modelId="{FC846C3A-F032-4546-84BA-C88B5D46E5BD}" type="pres">
      <dgm:prSet presAssocID="{04B76981-5F9E-46AE-A47E-6BBBFD27B88E}" presName="FirstChild" presStyleLbl="revTx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144E67-F748-4A60-B360-D3AC2843754B}" type="pres">
      <dgm:prSet presAssocID="{04B76981-5F9E-46AE-A47E-6BBBFD27B88E}" presName="Parent" presStyleLbl="alignNode1" presStyleIdx="5" presStyleCnt="7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435E39-7032-447E-A5F0-BFFC9880A1B3}" type="pres">
      <dgm:prSet presAssocID="{04B76981-5F9E-46AE-A47E-6BBBFD27B88E}" presName="Accent" presStyleLbl="parChTrans1D1" presStyleIdx="5" presStyleCnt="7"/>
      <dgm:spPr/>
      <dgm:t>
        <a:bodyPr/>
        <a:lstStyle/>
        <a:p>
          <a:endParaRPr lang="en-US"/>
        </a:p>
      </dgm:t>
    </dgm:pt>
    <dgm:pt modelId="{0DFDBAA1-A006-455F-9853-31C0E8C7BD68}" type="pres">
      <dgm:prSet presAssocID="{FBDD9D82-BFC1-4231-9F4D-563CA95E8FE7}" presName="sibTrans" presStyleCnt="0"/>
      <dgm:spPr/>
      <dgm:t>
        <a:bodyPr/>
        <a:lstStyle/>
        <a:p>
          <a:endParaRPr lang="en-US"/>
        </a:p>
      </dgm:t>
    </dgm:pt>
    <dgm:pt modelId="{4FD7AB50-5A18-4EBE-AA9F-D77B758CCC23}" type="pres">
      <dgm:prSet presAssocID="{8761E676-074C-4389-ACEE-E6CA3871BE5A}" presName="composite" presStyleCnt="0"/>
      <dgm:spPr/>
      <dgm:t>
        <a:bodyPr/>
        <a:lstStyle/>
        <a:p>
          <a:endParaRPr lang="en-US"/>
        </a:p>
      </dgm:t>
    </dgm:pt>
    <dgm:pt modelId="{59B70A0F-DF54-4FB6-ABF6-BA482EAB1611}" type="pres">
      <dgm:prSet presAssocID="{8761E676-074C-4389-ACEE-E6CA3871BE5A}" presName="FirstChild" presStyleLbl="revTx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FA0D48-C317-49C7-B1F3-4A0D66B52561}" type="pres">
      <dgm:prSet presAssocID="{8761E676-074C-4389-ACEE-E6CA3871BE5A}" presName="Parent" presStyleLbl="alignNode1" presStyleIdx="6" presStyleCnt="7" custLinFactNeighborX="578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CA9F09-ACA9-4E28-9B8F-B11CAF78B794}" type="pres">
      <dgm:prSet presAssocID="{8761E676-074C-4389-ACEE-E6CA3871BE5A}" presName="Accent" presStyleLbl="parChTrans1D1" presStyleIdx="6" presStyleCnt="7"/>
      <dgm:spPr/>
      <dgm:t>
        <a:bodyPr/>
        <a:lstStyle/>
        <a:p>
          <a:endParaRPr lang="en-US"/>
        </a:p>
      </dgm:t>
    </dgm:pt>
  </dgm:ptLst>
  <dgm:cxnLst>
    <dgm:cxn modelId="{65ED5CEB-0F35-4E2C-9FB9-4BBF9EAE6F14}" srcId="{4C2FA7EA-164F-4EBD-9981-266C26AA500E}" destId="{3F99EF05-2E92-4EEF-A119-EF122C9FA548}" srcOrd="0" destOrd="0" parTransId="{A9C26577-8C74-4774-BAFD-BC125FEE5210}" sibTransId="{04DF5515-1BB8-4C04-9777-3A8DA15994BA}"/>
    <dgm:cxn modelId="{230CF97C-FC46-4F96-B157-1CB16B474F25}" srcId="{ACFFC98E-7696-4254-A4C9-E0726ED26FFA}" destId="{A503B4A6-DA23-4047-98BF-A88967E1B636}" srcOrd="0" destOrd="0" parTransId="{2E08B08A-0956-4A5F-9C09-5F1E9C66DD36}" sibTransId="{24EC1326-B12C-4CAD-A39F-7B398C737D6F}"/>
    <dgm:cxn modelId="{B1BDCE49-B407-409D-948A-D1D082D1E3B1}" srcId="{04B76981-5F9E-46AE-A47E-6BBBFD27B88E}" destId="{A0E0EC2D-55E0-4401-9CEF-F44BC1B1F68A}" srcOrd="0" destOrd="0" parTransId="{93F99210-EC47-43DC-A3D8-55EB4D5E5EE9}" sibTransId="{E1869F05-E4F1-4353-B4CE-CD9049FC858C}"/>
    <dgm:cxn modelId="{F35C4D23-EAB2-491F-81D9-815E4C22513A}" type="presOf" srcId="{2899DC0A-0848-4C4F-9F66-924A3047A600}" destId="{962A81F1-47D9-4D6D-8E93-33004286102E}" srcOrd="0" destOrd="0" presId="urn:microsoft.com/office/officeart/2011/layout/TabList"/>
    <dgm:cxn modelId="{0DF86F52-E306-45E0-B4DD-E9976C7951A1}" type="presOf" srcId="{DC26CBAA-FF1E-44C5-A074-8F74D0D370C4}" destId="{59B70A0F-DF54-4FB6-ABF6-BA482EAB1611}" srcOrd="0" destOrd="0" presId="urn:microsoft.com/office/officeart/2011/layout/TabList"/>
    <dgm:cxn modelId="{AD181078-E27C-4371-8539-E6FD5FBFEED8}" srcId="{11A32744-D0DD-4FF0-B360-54E029BD54F6}" destId="{ACFFC98E-7696-4254-A4C9-E0726ED26FFA}" srcOrd="4" destOrd="0" parTransId="{4362C6C5-E3F4-48F9-AF94-DD3DB7AE625A}" sibTransId="{3C5BCBE2-0F2E-4C91-A70C-2AA56F25A137}"/>
    <dgm:cxn modelId="{E1C22712-C109-46C8-BBAE-3B740D4BD89E}" srcId="{AB36829A-F516-4142-94E5-CC52A89DC75F}" destId="{2899DC0A-0848-4C4F-9F66-924A3047A600}" srcOrd="0" destOrd="0" parTransId="{AC3D4215-2346-4E02-8ACD-A06DA375C9AD}" sibTransId="{BD5EEB4F-A5CE-44D3-A6CD-9C9D786DE382}"/>
    <dgm:cxn modelId="{395D417D-60ED-4B76-961F-C0CB61B7C5C8}" srcId="{75CCC8AE-88A4-43D5-9982-E1B587D0FD33}" destId="{B2DAE107-C242-4B70-98B9-6A865E2E001A}" srcOrd="0" destOrd="0" parTransId="{D51FE203-2046-4C31-8635-0AA02BF9D346}" sibTransId="{B73F3924-A5B9-4B97-B603-81C516BEE461}"/>
    <dgm:cxn modelId="{FF3F3505-19A0-4D0D-ABB5-AC6CB4D1B029}" srcId="{2344FC81-D13F-411D-9E05-EADCE6D15EDE}" destId="{140212F2-6243-4EB4-906D-0EFB0FCECCB2}" srcOrd="0" destOrd="0" parTransId="{07456A0C-0380-4CFB-9BDF-333E8CFE7027}" sibTransId="{CE7A06B9-9BB1-4E6C-AE6E-1F86A4C86FC6}"/>
    <dgm:cxn modelId="{736FA311-D99D-4983-96E0-4E1040E5EC16}" srcId="{11A32744-D0DD-4FF0-B360-54E029BD54F6}" destId="{4C2FA7EA-164F-4EBD-9981-266C26AA500E}" srcOrd="2" destOrd="0" parTransId="{A5310F65-E03D-4BB0-BE34-25DBC7A3FC2F}" sibTransId="{78AA9A5E-F625-4336-889F-86384F61ADF2}"/>
    <dgm:cxn modelId="{FDF40417-C2AA-492A-9245-EC58C4965F38}" type="presOf" srcId="{04B76981-5F9E-46AE-A47E-6BBBFD27B88E}" destId="{8A144E67-F748-4A60-B360-D3AC2843754B}" srcOrd="0" destOrd="0" presId="urn:microsoft.com/office/officeart/2011/layout/TabList"/>
    <dgm:cxn modelId="{8D19B297-2816-4F95-955C-17536E789EB6}" type="presOf" srcId="{75CCC8AE-88A4-43D5-9982-E1B587D0FD33}" destId="{4DEC1602-40F1-497B-81C6-0448AE609906}" srcOrd="0" destOrd="0" presId="urn:microsoft.com/office/officeart/2011/layout/TabList"/>
    <dgm:cxn modelId="{5903B5FC-CEEB-4B26-B211-7A3AB0B9ACCF}" type="presOf" srcId="{8761E676-074C-4389-ACEE-E6CA3871BE5A}" destId="{A6FA0D48-C317-49C7-B1F3-4A0D66B52561}" srcOrd="0" destOrd="0" presId="urn:microsoft.com/office/officeart/2011/layout/TabList"/>
    <dgm:cxn modelId="{145B6D83-4600-45B7-A33B-C19EA86152DE}" type="presOf" srcId="{140212F2-6243-4EB4-906D-0EFB0FCECCB2}" destId="{2C833C68-3A17-42F2-B438-D55BBA7550DB}" srcOrd="0" destOrd="0" presId="urn:microsoft.com/office/officeart/2011/layout/TabList"/>
    <dgm:cxn modelId="{20CE3F35-592D-4DCB-860E-18501D10F579}" srcId="{11A32744-D0DD-4FF0-B360-54E029BD54F6}" destId="{04B76981-5F9E-46AE-A47E-6BBBFD27B88E}" srcOrd="5" destOrd="0" parTransId="{00DD67C5-668C-4354-8280-7D1061B6C0EE}" sibTransId="{FBDD9D82-BFC1-4231-9F4D-563CA95E8FE7}"/>
    <dgm:cxn modelId="{0961957E-66C7-402E-83E8-60AAF2044981}" type="presOf" srcId="{AB36829A-F516-4142-94E5-CC52A89DC75F}" destId="{A08A65DB-703C-47D8-A773-93A3EB9E3B5B}" srcOrd="0" destOrd="0" presId="urn:microsoft.com/office/officeart/2011/layout/TabList"/>
    <dgm:cxn modelId="{139DC003-9BF9-44AE-9304-8244E2E03D89}" srcId="{11A32744-D0DD-4FF0-B360-54E029BD54F6}" destId="{8761E676-074C-4389-ACEE-E6CA3871BE5A}" srcOrd="6" destOrd="0" parTransId="{7BD480AC-73FA-48A4-916F-A20B72C6611B}" sibTransId="{067509EA-B0F7-401A-8F36-37E9B8DA83DB}"/>
    <dgm:cxn modelId="{BA6EC231-2B0A-4494-A84F-840A5717C105}" type="presOf" srcId="{3F99EF05-2E92-4EEF-A119-EF122C9FA548}" destId="{44F3297E-98C9-48D7-A8F1-4BAC1177547E}" srcOrd="0" destOrd="0" presId="urn:microsoft.com/office/officeart/2011/layout/TabList"/>
    <dgm:cxn modelId="{6B1B1D73-C924-4D8F-B70F-4C7A2CC79EBF}" type="presOf" srcId="{A503B4A6-DA23-4047-98BF-A88967E1B636}" destId="{578160C8-9160-4FA9-AEC1-BFABE01BB5C9}" srcOrd="0" destOrd="0" presId="urn:microsoft.com/office/officeart/2011/layout/TabList"/>
    <dgm:cxn modelId="{6BD0B104-7773-420C-9DFB-E0CB15FD6B7D}" type="presOf" srcId="{A0E0EC2D-55E0-4401-9CEF-F44BC1B1F68A}" destId="{FC846C3A-F032-4546-84BA-C88B5D46E5BD}" srcOrd="0" destOrd="0" presId="urn:microsoft.com/office/officeart/2011/layout/TabList"/>
    <dgm:cxn modelId="{41E8D752-4898-43B1-9A7D-69BF191E3F35}" type="presOf" srcId="{ACFFC98E-7696-4254-A4C9-E0726ED26FFA}" destId="{0B275810-BCE2-4B41-A5FD-4E9A46E6D12D}" srcOrd="0" destOrd="0" presId="urn:microsoft.com/office/officeart/2011/layout/TabList"/>
    <dgm:cxn modelId="{C482441A-3E92-44EE-9410-48D54CB8EFD8}" type="presOf" srcId="{11A32744-D0DD-4FF0-B360-54E029BD54F6}" destId="{E56314E3-C526-40FE-B1A8-25C8A1175B88}" srcOrd="0" destOrd="0" presId="urn:microsoft.com/office/officeart/2011/layout/TabList"/>
    <dgm:cxn modelId="{A557221F-F13F-45FA-9026-B2D63B6C84D0}" type="presOf" srcId="{4C2FA7EA-164F-4EBD-9981-266C26AA500E}" destId="{FA3D2A17-24EF-4797-8BE1-C8919673854A}" srcOrd="0" destOrd="0" presId="urn:microsoft.com/office/officeart/2011/layout/TabList"/>
    <dgm:cxn modelId="{F9CB9588-EF0E-4776-8EED-FCA5AE807D08}" srcId="{8761E676-074C-4389-ACEE-E6CA3871BE5A}" destId="{DC26CBAA-FF1E-44C5-A074-8F74D0D370C4}" srcOrd="0" destOrd="0" parTransId="{1DE20249-94AA-47F8-AE96-9870CD9B0A71}" sibTransId="{A6A9061C-960F-4C6F-AE76-C3D14DB06D65}"/>
    <dgm:cxn modelId="{C3894716-1CB0-4936-83DA-1AC2240165F4}" srcId="{11A32744-D0DD-4FF0-B360-54E029BD54F6}" destId="{2344FC81-D13F-411D-9E05-EADCE6D15EDE}" srcOrd="0" destOrd="0" parTransId="{B05CC2BD-C6A9-45F2-8977-FD46A726E97D}" sibTransId="{3D1C2E96-792C-4BA1-A6B3-66FF98644005}"/>
    <dgm:cxn modelId="{EF328435-120C-479D-8425-7967E9BDAE19}" type="presOf" srcId="{2344FC81-D13F-411D-9E05-EADCE6D15EDE}" destId="{CAE5B01D-019A-44F1-BE42-EADA3B83B031}" srcOrd="0" destOrd="0" presId="urn:microsoft.com/office/officeart/2011/layout/TabList"/>
    <dgm:cxn modelId="{18868690-58E5-4934-B092-7B00D2BCCAE5}" srcId="{11A32744-D0DD-4FF0-B360-54E029BD54F6}" destId="{AB36829A-F516-4142-94E5-CC52A89DC75F}" srcOrd="1" destOrd="0" parTransId="{D22F9B10-56C9-4B3B-9368-5DDC910B07E2}" sibTransId="{DB9347C6-4A17-4DCA-BA21-AFE098587ECC}"/>
    <dgm:cxn modelId="{7DCE8156-0CE6-449D-916C-EE1F0AF9E74A}" srcId="{11A32744-D0DD-4FF0-B360-54E029BD54F6}" destId="{75CCC8AE-88A4-43D5-9982-E1B587D0FD33}" srcOrd="3" destOrd="0" parTransId="{F4DAB891-C685-4CA8-8787-E8CC52B8CE6A}" sibTransId="{BF338B4C-2364-48B1-8F73-6D7E69F567B9}"/>
    <dgm:cxn modelId="{5F465827-CDF8-4E28-AF3E-1A0FD6C0F1D5}" type="presOf" srcId="{B2DAE107-C242-4B70-98B9-6A865E2E001A}" destId="{81E7A68E-59CF-4846-B250-0996A9E5D7BB}" srcOrd="0" destOrd="0" presId="urn:microsoft.com/office/officeart/2011/layout/TabList"/>
    <dgm:cxn modelId="{0E52FA0A-B555-417A-A776-E0973BA1B2A4}" type="presParOf" srcId="{E56314E3-C526-40FE-B1A8-25C8A1175B88}" destId="{CAE3B4D7-21D4-4EA9-88D4-8A28FD54D820}" srcOrd="0" destOrd="0" presId="urn:microsoft.com/office/officeart/2011/layout/TabList"/>
    <dgm:cxn modelId="{BCD59996-56C6-49DC-A3EB-51F48B913A8D}" type="presParOf" srcId="{CAE3B4D7-21D4-4EA9-88D4-8A28FD54D820}" destId="{2C833C68-3A17-42F2-B438-D55BBA7550DB}" srcOrd="0" destOrd="0" presId="urn:microsoft.com/office/officeart/2011/layout/TabList"/>
    <dgm:cxn modelId="{37432E69-A980-4EB8-9805-C4A0E301368B}" type="presParOf" srcId="{CAE3B4D7-21D4-4EA9-88D4-8A28FD54D820}" destId="{CAE5B01D-019A-44F1-BE42-EADA3B83B031}" srcOrd="1" destOrd="0" presId="urn:microsoft.com/office/officeart/2011/layout/TabList"/>
    <dgm:cxn modelId="{69D56B80-1B89-43BE-AECA-C6AF4CA3F433}" type="presParOf" srcId="{CAE3B4D7-21D4-4EA9-88D4-8A28FD54D820}" destId="{4D06DCF9-51D5-4D06-9F9D-EF1F19EAED37}" srcOrd="2" destOrd="0" presId="urn:microsoft.com/office/officeart/2011/layout/TabList"/>
    <dgm:cxn modelId="{CCCEB1E2-3082-4844-88BE-2D00CD5E3C4C}" type="presParOf" srcId="{E56314E3-C526-40FE-B1A8-25C8A1175B88}" destId="{6BD824D2-68CC-4FF1-AA62-85F45AA31A2E}" srcOrd="1" destOrd="0" presId="urn:microsoft.com/office/officeart/2011/layout/TabList"/>
    <dgm:cxn modelId="{8667CD3A-680E-45ED-A6B0-3F0243030C45}" type="presParOf" srcId="{E56314E3-C526-40FE-B1A8-25C8A1175B88}" destId="{2A3F390F-0016-4B92-840E-838F228EBC9F}" srcOrd="2" destOrd="0" presId="urn:microsoft.com/office/officeart/2011/layout/TabList"/>
    <dgm:cxn modelId="{FA58B21D-9404-4F72-AD67-28168DD397AC}" type="presParOf" srcId="{2A3F390F-0016-4B92-840E-838F228EBC9F}" destId="{962A81F1-47D9-4D6D-8E93-33004286102E}" srcOrd="0" destOrd="0" presId="urn:microsoft.com/office/officeart/2011/layout/TabList"/>
    <dgm:cxn modelId="{252182A4-2E42-48F4-A673-34EF62BD076E}" type="presParOf" srcId="{2A3F390F-0016-4B92-840E-838F228EBC9F}" destId="{A08A65DB-703C-47D8-A773-93A3EB9E3B5B}" srcOrd="1" destOrd="0" presId="urn:microsoft.com/office/officeart/2011/layout/TabList"/>
    <dgm:cxn modelId="{AFE880E0-1922-48D3-97A4-F805EC68DA8C}" type="presParOf" srcId="{2A3F390F-0016-4B92-840E-838F228EBC9F}" destId="{53711492-CA49-4764-B900-ACAA8072BE79}" srcOrd="2" destOrd="0" presId="urn:microsoft.com/office/officeart/2011/layout/TabList"/>
    <dgm:cxn modelId="{F3F89E92-6023-4AAA-BCB6-93A56D0CDA95}" type="presParOf" srcId="{E56314E3-C526-40FE-B1A8-25C8A1175B88}" destId="{744ACE21-DF92-4B17-BA5F-74F3A74258CE}" srcOrd="3" destOrd="0" presId="urn:microsoft.com/office/officeart/2011/layout/TabList"/>
    <dgm:cxn modelId="{3A81EFD8-A4CB-475D-96C2-BBB558A15FCB}" type="presParOf" srcId="{E56314E3-C526-40FE-B1A8-25C8A1175B88}" destId="{751EE1D1-B1FE-400A-A5F3-2F1C61910EFF}" srcOrd="4" destOrd="0" presId="urn:microsoft.com/office/officeart/2011/layout/TabList"/>
    <dgm:cxn modelId="{D234651B-4322-4D38-ACEA-5F648467170B}" type="presParOf" srcId="{751EE1D1-B1FE-400A-A5F3-2F1C61910EFF}" destId="{44F3297E-98C9-48D7-A8F1-4BAC1177547E}" srcOrd="0" destOrd="0" presId="urn:microsoft.com/office/officeart/2011/layout/TabList"/>
    <dgm:cxn modelId="{617D0017-053D-4098-BE4E-B58E6AFFD232}" type="presParOf" srcId="{751EE1D1-B1FE-400A-A5F3-2F1C61910EFF}" destId="{FA3D2A17-24EF-4797-8BE1-C8919673854A}" srcOrd="1" destOrd="0" presId="urn:microsoft.com/office/officeart/2011/layout/TabList"/>
    <dgm:cxn modelId="{0104549F-A93A-416F-AB36-89E42E504AC9}" type="presParOf" srcId="{751EE1D1-B1FE-400A-A5F3-2F1C61910EFF}" destId="{9BC94D37-5C27-4CDE-B3F3-759749165DF0}" srcOrd="2" destOrd="0" presId="urn:microsoft.com/office/officeart/2011/layout/TabList"/>
    <dgm:cxn modelId="{2681798E-C747-4C90-A575-4076885319BC}" type="presParOf" srcId="{E56314E3-C526-40FE-B1A8-25C8A1175B88}" destId="{16A006FD-1703-417F-8F72-21B90FF6B880}" srcOrd="5" destOrd="0" presId="urn:microsoft.com/office/officeart/2011/layout/TabList"/>
    <dgm:cxn modelId="{3E5737FB-1001-4E6B-A1D6-2568BBFCD787}" type="presParOf" srcId="{E56314E3-C526-40FE-B1A8-25C8A1175B88}" destId="{E7D4CEF1-ADCC-4306-8FCA-4F94F1E9ADF8}" srcOrd="6" destOrd="0" presId="urn:microsoft.com/office/officeart/2011/layout/TabList"/>
    <dgm:cxn modelId="{F2B7C593-8F7D-4151-AD01-0A52BAE06FC7}" type="presParOf" srcId="{E7D4CEF1-ADCC-4306-8FCA-4F94F1E9ADF8}" destId="{81E7A68E-59CF-4846-B250-0996A9E5D7BB}" srcOrd="0" destOrd="0" presId="urn:microsoft.com/office/officeart/2011/layout/TabList"/>
    <dgm:cxn modelId="{DB23F314-8BE5-437A-9104-30428E8325D9}" type="presParOf" srcId="{E7D4CEF1-ADCC-4306-8FCA-4F94F1E9ADF8}" destId="{4DEC1602-40F1-497B-81C6-0448AE609906}" srcOrd="1" destOrd="0" presId="urn:microsoft.com/office/officeart/2011/layout/TabList"/>
    <dgm:cxn modelId="{D0E2A931-4780-418F-A20A-CD2D4349B066}" type="presParOf" srcId="{E7D4CEF1-ADCC-4306-8FCA-4F94F1E9ADF8}" destId="{A0A91A93-1EDA-4F4C-9B51-788D357CE272}" srcOrd="2" destOrd="0" presId="urn:microsoft.com/office/officeart/2011/layout/TabList"/>
    <dgm:cxn modelId="{CEFE918B-2F0F-4CBA-BA19-C8D3798EBFD5}" type="presParOf" srcId="{E56314E3-C526-40FE-B1A8-25C8A1175B88}" destId="{DBB4AA83-E988-406E-AA3F-2672E2CAD24A}" srcOrd="7" destOrd="0" presId="urn:microsoft.com/office/officeart/2011/layout/TabList"/>
    <dgm:cxn modelId="{FA6BCD73-FB23-4AF7-8BAA-BF0ACA6D22A6}" type="presParOf" srcId="{E56314E3-C526-40FE-B1A8-25C8A1175B88}" destId="{2770DFCA-D08F-4FA5-81B8-003053522361}" srcOrd="8" destOrd="0" presId="urn:microsoft.com/office/officeart/2011/layout/TabList"/>
    <dgm:cxn modelId="{1347136D-40AD-458D-BA4A-10D27BB98BCE}" type="presParOf" srcId="{2770DFCA-D08F-4FA5-81B8-003053522361}" destId="{578160C8-9160-4FA9-AEC1-BFABE01BB5C9}" srcOrd="0" destOrd="0" presId="urn:microsoft.com/office/officeart/2011/layout/TabList"/>
    <dgm:cxn modelId="{C23A2AA4-D9F3-447E-9EF9-6258745FE561}" type="presParOf" srcId="{2770DFCA-D08F-4FA5-81B8-003053522361}" destId="{0B275810-BCE2-4B41-A5FD-4E9A46E6D12D}" srcOrd="1" destOrd="0" presId="urn:microsoft.com/office/officeart/2011/layout/TabList"/>
    <dgm:cxn modelId="{2998902F-82AE-4FE2-B258-E21166D13464}" type="presParOf" srcId="{2770DFCA-D08F-4FA5-81B8-003053522361}" destId="{9155594A-A57C-4F76-8624-52EBE4497874}" srcOrd="2" destOrd="0" presId="urn:microsoft.com/office/officeart/2011/layout/TabList"/>
    <dgm:cxn modelId="{A7F8E222-B996-446B-87EF-BD123E797BC7}" type="presParOf" srcId="{E56314E3-C526-40FE-B1A8-25C8A1175B88}" destId="{9EBA1D5B-9719-47AE-8DFF-3D1F52A465F7}" srcOrd="9" destOrd="0" presId="urn:microsoft.com/office/officeart/2011/layout/TabList"/>
    <dgm:cxn modelId="{52E0A601-3370-4A23-9263-F2AE5096A5FA}" type="presParOf" srcId="{E56314E3-C526-40FE-B1A8-25C8A1175B88}" destId="{A6EECF50-B08B-4A34-98F6-176F12D001D4}" srcOrd="10" destOrd="0" presId="urn:microsoft.com/office/officeart/2011/layout/TabList"/>
    <dgm:cxn modelId="{87A62478-C0CE-46CC-8363-84D0A2A0D18C}" type="presParOf" srcId="{A6EECF50-B08B-4A34-98F6-176F12D001D4}" destId="{FC846C3A-F032-4546-84BA-C88B5D46E5BD}" srcOrd="0" destOrd="0" presId="urn:microsoft.com/office/officeart/2011/layout/TabList"/>
    <dgm:cxn modelId="{24657398-8E83-4C98-82BB-6F6FED7C04E6}" type="presParOf" srcId="{A6EECF50-B08B-4A34-98F6-176F12D001D4}" destId="{8A144E67-F748-4A60-B360-D3AC2843754B}" srcOrd="1" destOrd="0" presId="urn:microsoft.com/office/officeart/2011/layout/TabList"/>
    <dgm:cxn modelId="{C1975D08-01C1-47EA-AD16-DD3A1185B499}" type="presParOf" srcId="{A6EECF50-B08B-4A34-98F6-176F12D001D4}" destId="{9A435E39-7032-447E-A5F0-BFFC9880A1B3}" srcOrd="2" destOrd="0" presId="urn:microsoft.com/office/officeart/2011/layout/TabList"/>
    <dgm:cxn modelId="{150A1EAD-2499-4D77-9E3E-A080BFC0FE02}" type="presParOf" srcId="{E56314E3-C526-40FE-B1A8-25C8A1175B88}" destId="{0DFDBAA1-A006-455F-9853-31C0E8C7BD68}" srcOrd="11" destOrd="0" presId="urn:microsoft.com/office/officeart/2011/layout/TabList"/>
    <dgm:cxn modelId="{7E3B4D37-B9CA-4C62-B5DA-9B6ECB7BF38F}" type="presParOf" srcId="{E56314E3-C526-40FE-B1A8-25C8A1175B88}" destId="{4FD7AB50-5A18-4EBE-AA9F-D77B758CCC23}" srcOrd="12" destOrd="0" presId="urn:microsoft.com/office/officeart/2011/layout/TabList"/>
    <dgm:cxn modelId="{6076D1CA-198F-483A-9F1B-DE9D44567720}" type="presParOf" srcId="{4FD7AB50-5A18-4EBE-AA9F-D77B758CCC23}" destId="{59B70A0F-DF54-4FB6-ABF6-BA482EAB1611}" srcOrd="0" destOrd="0" presId="urn:microsoft.com/office/officeart/2011/layout/TabList"/>
    <dgm:cxn modelId="{49306F64-C117-401B-82BF-7EDC116B906A}" type="presParOf" srcId="{4FD7AB50-5A18-4EBE-AA9F-D77B758CCC23}" destId="{A6FA0D48-C317-49C7-B1F3-4A0D66B52561}" srcOrd="1" destOrd="0" presId="urn:microsoft.com/office/officeart/2011/layout/TabList"/>
    <dgm:cxn modelId="{2D04C983-15D3-4EF5-A696-86C2E765D0F3}" type="presParOf" srcId="{4FD7AB50-5A18-4EBE-AA9F-D77B758CCC23}" destId="{96CA9F09-ACA9-4E28-9B8F-B11CAF78B794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CA9F09-ACA9-4E28-9B8F-B11CAF78B794}">
      <dsp:nvSpPr>
        <dsp:cNvPr id="0" name=""/>
        <dsp:cNvSpPr/>
      </dsp:nvSpPr>
      <dsp:spPr>
        <a:xfrm>
          <a:off x="0" y="2256035"/>
          <a:ext cx="6888472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435E39-7032-447E-A5F0-BFFC9880A1B3}">
      <dsp:nvSpPr>
        <dsp:cNvPr id="0" name=""/>
        <dsp:cNvSpPr/>
      </dsp:nvSpPr>
      <dsp:spPr>
        <a:xfrm>
          <a:off x="0" y="1955994"/>
          <a:ext cx="6888472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55594A-A57C-4F76-8624-52EBE4497874}">
      <dsp:nvSpPr>
        <dsp:cNvPr id="0" name=""/>
        <dsp:cNvSpPr/>
      </dsp:nvSpPr>
      <dsp:spPr>
        <a:xfrm>
          <a:off x="0" y="1655953"/>
          <a:ext cx="6888472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A91A93-1EDA-4F4C-9B51-788D357CE272}">
      <dsp:nvSpPr>
        <dsp:cNvPr id="0" name=""/>
        <dsp:cNvSpPr/>
      </dsp:nvSpPr>
      <dsp:spPr>
        <a:xfrm>
          <a:off x="0" y="1355912"/>
          <a:ext cx="6888472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C94D37-5C27-4CDE-B3F3-759749165DF0}">
      <dsp:nvSpPr>
        <dsp:cNvPr id="0" name=""/>
        <dsp:cNvSpPr/>
      </dsp:nvSpPr>
      <dsp:spPr>
        <a:xfrm>
          <a:off x="0" y="1055871"/>
          <a:ext cx="6888472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711492-CA49-4764-B900-ACAA8072BE79}">
      <dsp:nvSpPr>
        <dsp:cNvPr id="0" name=""/>
        <dsp:cNvSpPr/>
      </dsp:nvSpPr>
      <dsp:spPr>
        <a:xfrm>
          <a:off x="0" y="755830"/>
          <a:ext cx="6888472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06DCF9-51D5-4D06-9F9D-EF1F19EAED37}">
      <dsp:nvSpPr>
        <dsp:cNvPr id="0" name=""/>
        <dsp:cNvSpPr/>
      </dsp:nvSpPr>
      <dsp:spPr>
        <a:xfrm>
          <a:off x="0" y="371188"/>
          <a:ext cx="6888472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833C68-3A17-42F2-B438-D55BBA7550DB}">
      <dsp:nvSpPr>
        <dsp:cNvPr id="0" name=""/>
        <dsp:cNvSpPr/>
      </dsp:nvSpPr>
      <dsp:spPr>
        <a:xfrm>
          <a:off x="1791002" y="0"/>
          <a:ext cx="5097469" cy="4549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b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smtClean="0"/>
            <a:t>HTC - 1 Tier1 (CNAF-Bologna) + 9 Tier2 (Bari, Catania, Frascati, Legnaro, Milano, Napoli, Pisa, Roma, Torino)</a:t>
          </a:r>
          <a:endParaRPr lang="en-US" sz="1300" kern="1200" dirty="0"/>
        </a:p>
      </dsp:txBody>
      <dsp:txXfrm>
        <a:off x="1791002" y="0"/>
        <a:ext cx="5097469" cy="454956"/>
      </dsp:txXfrm>
    </dsp:sp>
    <dsp:sp modelId="{CAE5B01D-019A-44F1-BE42-EADA3B83B031}">
      <dsp:nvSpPr>
        <dsp:cNvPr id="0" name=""/>
        <dsp:cNvSpPr/>
      </dsp:nvSpPr>
      <dsp:spPr>
        <a:xfrm>
          <a:off x="0" y="26063"/>
          <a:ext cx="1791002" cy="381509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INFN</a:t>
          </a:r>
          <a:endParaRPr lang="en-US" sz="1500" kern="1200" dirty="0"/>
        </a:p>
      </dsp:txBody>
      <dsp:txXfrm>
        <a:off x="18627" y="44690"/>
        <a:ext cx="1753748" cy="362882"/>
      </dsp:txXfrm>
    </dsp:sp>
    <dsp:sp modelId="{962A81F1-47D9-4D6D-8E93-33004286102E}">
      <dsp:nvSpPr>
        <dsp:cNvPr id="0" name=""/>
        <dsp:cNvSpPr/>
      </dsp:nvSpPr>
      <dsp:spPr>
        <a:xfrm>
          <a:off x="1791002" y="470077"/>
          <a:ext cx="5097469" cy="2857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b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HTC &amp; HPC - </a:t>
          </a:r>
          <a:r>
            <a:rPr lang="it-IT" sz="1600" kern="1200" dirty="0" smtClean="0"/>
            <a:t>Portici (NA), Brindisi</a:t>
          </a:r>
          <a:endParaRPr lang="en-US" sz="1600" kern="1200" dirty="0"/>
        </a:p>
      </dsp:txBody>
      <dsp:txXfrm>
        <a:off x="1791002" y="470077"/>
        <a:ext cx="5097469" cy="285753"/>
      </dsp:txXfrm>
    </dsp:sp>
    <dsp:sp modelId="{A08A65DB-703C-47D8-A773-93A3EB9E3B5B}">
      <dsp:nvSpPr>
        <dsp:cNvPr id="0" name=""/>
        <dsp:cNvSpPr/>
      </dsp:nvSpPr>
      <dsp:spPr>
        <a:xfrm>
          <a:off x="0" y="460438"/>
          <a:ext cx="1791002" cy="285753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ENEA</a:t>
          </a:r>
          <a:endParaRPr lang="en-US" sz="1500" kern="1200" dirty="0"/>
        </a:p>
      </dsp:txBody>
      <dsp:txXfrm>
        <a:off x="13952" y="474390"/>
        <a:ext cx="1763098" cy="271801"/>
      </dsp:txXfrm>
    </dsp:sp>
    <dsp:sp modelId="{44F3297E-98C9-48D7-A8F1-4BAC1177547E}">
      <dsp:nvSpPr>
        <dsp:cNvPr id="0" name=""/>
        <dsp:cNvSpPr/>
      </dsp:nvSpPr>
      <dsp:spPr>
        <a:xfrm>
          <a:off x="1791002" y="770118"/>
          <a:ext cx="5097469" cy="2857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b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Roma, Pisa</a:t>
          </a:r>
          <a:endParaRPr lang="en-US" sz="1600" kern="1200" dirty="0"/>
        </a:p>
      </dsp:txBody>
      <dsp:txXfrm>
        <a:off x="1791002" y="770118"/>
        <a:ext cx="5097469" cy="285753"/>
      </dsp:txXfrm>
    </dsp:sp>
    <dsp:sp modelId="{FA3D2A17-24EF-4797-8BE1-C8919673854A}">
      <dsp:nvSpPr>
        <dsp:cNvPr id="0" name=""/>
        <dsp:cNvSpPr/>
      </dsp:nvSpPr>
      <dsp:spPr>
        <a:xfrm>
          <a:off x="0" y="770118"/>
          <a:ext cx="1791002" cy="285753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CNR</a:t>
          </a:r>
          <a:endParaRPr lang="en-US" sz="1500" kern="1200" dirty="0"/>
        </a:p>
      </dsp:txBody>
      <dsp:txXfrm>
        <a:off x="13952" y="784070"/>
        <a:ext cx="1763098" cy="271801"/>
      </dsp:txXfrm>
    </dsp:sp>
    <dsp:sp modelId="{81E7A68E-59CF-4846-B250-0996A9E5D7BB}">
      <dsp:nvSpPr>
        <dsp:cNvPr id="0" name=""/>
        <dsp:cNvSpPr/>
      </dsp:nvSpPr>
      <dsp:spPr>
        <a:xfrm>
          <a:off x="1791002" y="1070159"/>
          <a:ext cx="5097469" cy="2857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b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 smtClean="0"/>
            <a:t>HPC - Marconi (Bologna)</a:t>
          </a:r>
          <a:endParaRPr lang="en-US" sz="1600" kern="1200" dirty="0"/>
        </a:p>
      </dsp:txBody>
      <dsp:txXfrm>
        <a:off x="1791002" y="1070159"/>
        <a:ext cx="5097469" cy="285753"/>
      </dsp:txXfrm>
    </dsp:sp>
    <dsp:sp modelId="{4DEC1602-40F1-497B-81C6-0448AE609906}">
      <dsp:nvSpPr>
        <dsp:cNvPr id="0" name=""/>
        <dsp:cNvSpPr/>
      </dsp:nvSpPr>
      <dsp:spPr>
        <a:xfrm>
          <a:off x="0" y="1070159"/>
          <a:ext cx="1791002" cy="285753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CINECA</a:t>
          </a:r>
          <a:endParaRPr lang="en-US" sz="1500" kern="1200" dirty="0"/>
        </a:p>
      </dsp:txBody>
      <dsp:txXfrm>
        <a:off x="13952" y="1084111"/>
        <a:ext cx="1763098" cy="271801"/>
      </dsp:txXfrm>
    </dsp:sp>
    <dsp:sp modelId="{578160C8-9160-4FA9-AEC1-BFABE01BB5C9}">
      <dsp:nvSpPr>
        <dsp:cNvPr id="0" name=""/>
        <dsp:cNvSpPr/>
      </dsp:nvSpPr>
      <dsp:spPr>
        <a:xfrm>
          <a:off x="1791002" y="1370200"/>
          <a:ext cx="5097469" cy="2857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b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 smtClean="0"/>
            <a:t>Bari, Catania, Cosenza, Napoli, Palermo</a:t>
          </a:r>
          <a:endParaRPr lang="en-US" sz="1600" kern="1200" dirty="0"/>
        </a:p>
      </dsp:txBody>
      <dsp:txXfrm>
        <a:off x="1791002" y="1370200"/>
        <a:ext cx="5097469" cy="285753"/>
      </dsp:txXfrm>
    </dsp:sp>
    <dsp:sp modelId="{0B275810-BCE2-4B41-A5FD-4E9A46E6D12D}">
      <dsp:nvSpPr>
        <dsp:cNvPr id="0" name=""/>
        <dsp:cNvSpPr/>
      </dsp:nvSpPr>
      <dsp:spPr>
        <a:xfrm>
          <a:off x="0" y="1370200"/>
          <a:ext cx="1791002" cy="285753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GARR</a:t>
          </a:r>
          <a:endParaRPr lang="en-US" sz="1500" kern="1200" dirty="0"/>
        </a:p>
      </dsp:txBody>
      <dsp:txXfrm>
        <a:off x="13952" y="1384152"/>
        <a:ext cx="1763098" cy="271801"/>
      </dsp:txXfrm>
    </dsp:sp>
    <dsp:sp modelId="{FC846C3A-F032-4546-84BA-C88B5D46E5BD}">
      <dsp:nvSpPr>
        <dsp:cNvPr id="0" name=""/>
        <dsp:cNvSpPr/>
      </dsp:nvSpPr>
      <dsp:spPr>
        <a:xfrm>
          <a:off x="1791002" y="1670241"/>
          <a:ext cx="5097469" cy="2857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b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Cagliari</a:t>
          </a:r>
          <a:endParaRPr lang="en-US" sz="1600" kern="1200" dirty="0"/>
        </a:p>
      </dsp:txBody>
      <dsp:txXfrm>
        <a:off x="1791002" y="1670241"/>
        <a:ext cx="5097469" cy="285753"/>
      </dsp:txXfrm>
    </dsp:sp>
    <dsp:sp modelId="{8A144E67-F748-4A60-B360-D3AC2843754B}">
      <dsp:nvSpPr>
        <dsp:cNvPr id="0" name=""/>
        <dsp:cNvSpPr/>
      </dsp:nvSpPr>
      <dsp:spPr>
        <a:xfrm>
          <a:off x="0" y="1670241"/>
          <a:ext cx="1791002" cy="285753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CRS4 </a:t>
          </a:r>
          <a:endParaRPr lang="en-US" sz="1500" kern="1200" dirty="0"/>
        </a:p>
      </dsp:txBody>
      <dsp:txXfrm>
        <a:off x="13952" y="1684193"/>
        <a:ext cx="1763098" cy="271801"/>
      </dsp:txXfrm>
    </dsp:sp>
    <dsp:sp modelId="{59B70A0F-DF54-4FB6-ABF6-BA482EAB1611}">
      <dsp:nvSpPr>
        <dsp:cNvPr id="0" name=""/>
        <dsp:cNvSpPr/>
      </dsp:nvSpPr>
      <dsp:spPr>
        <a:xfrm>
          <a:off x="1791002" y="1970282"/>
          <a:ext cx="5097469" cy="2857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b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Bari, Catania, Cosenza, Napoli</a:t>
          </a:r>
          <a:endParaRPr lang="en-US" sz="1600" kern="1200" dirty="0"/>
        </a:p>
      </dsp:txBody>
      <dsp:txXfrm>
        <a:off x="1791002" y="1970282"/>
        <a:ext cx="5097469" cy="285753"/>
      </dsp:txXfrm>
    </dsp:sp>
    <dsp:sp modelId="{A6FA0D48-C317-49C7-B1F3-4A0D66B52561}">
      <dsp:nvSpPr>
        <dsp:cNvPr id="0" name=""/>
        <dsp:cNvSpPr/>
      </dsp:nvSpPr>
      <dsp:spPr>
        <a:xfrm>
          <a:off x="10351" y="1970282"/>
          <a:ext cx="1791002" cy="285753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RECAS</a:t>
          </a:r>
          <a:endParaRPr lang="en-US" sz="1500" kern="1200" dirty="0"/>
        </a:p>
      </dsp:txBody>
      <dsp:txXfrm>
        <a:off x="24303" y="1984234"/>
        <a:ext cx="1763098" cy="2718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73113F-D0B2-48BC-84A1-BE55BEF72D43}" type="datetimeFigureOut">
              <a:rPr lang="it-IT" smtClean="0"/>
              <a:t>06/12/19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B72177-3814-453E-A9B1-46A44B9A713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3691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bg bwMode="invGray"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7387" y="2264066"/>
            <a:ext cx="6300000" cy="1249912"/>
          </a:xfrm>
          <a:solidFill>
            <a:schemeClr val="bg1"/>
          </a:solidFill>
          <a:ln>
            <a:noFill/>
          </a:ln>
        </p:spPr>
        <p:txBody>
          <a:bodyPr lIns="180000" tIns="180000" rIns="180000" bIns="180000" anchor="b" anchorCtr="0">
            <a:spAutoFit/>
          </a:bodyPr>
          <a:lstStyle>
            <a:lvl1pPr algn="l">
              <a:defRPr sz="3200" b="1">
                <a:solidFill>
                  <a:schemeClr val="tx2">
                    <a:lumMod val="50000"/>
                  </a:schemeClr>
                </a:solidFill>
                <a:latin typeface="Rockwell" panose="02060603020205020403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7387" y="3557725"/>
            <a:ext cx="6300000" cy="422405"/>
          </a:xfrm>
          <a:solidFill>
            <a:srgbClr val="CCE402"/>
          </a:solidFill>
        </p:spPr>
        <p:txBody>
          <a:bodyPr lIns="180000" tIns="72000" rIns="180000" bIns="72000" anchor="ctr" anchorCtr="0">
            <a:spAutoFit/>
          </a:bodyPr>
          <a:lstStyle>
            <a:lvl1pPr marL="0" indent="0" algn="l">
              <a:buNone/>
              <a:defRPr sz="2000" cap="all" baseline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 smtClean="0"/>
              <a:t>Nome cognome</a:t>
            </a:r>
            <a:endParaRPr lang="en-US" dirty="0"/>
          </a:p>
        </p:txBody>
      </p:sp>
      <p:sp>
        <p:nvSpPr>
          <p:cNvPr id="9" name="Segnaposto testo 8"/>
          <p:cNvSpPr>
            <a:spLocks noGrp="1"/>
          </p:cNvSpPr>
          <p:nvPr>
            <p:ph type="body" sz="quarter" idx="11" hasCustomPrompt="1"/>
          </p:nvPr>
        </p:nvSpPr>
        <p:spPr bwMode="ltGray">
          <a:xfrm>
            <a:off x="577387" y="5621282"/>
            <a:ext cx="1258421" cy="313932"/>
          </a:xfrm>
          <a:solidFill>
            <a:srgbClr val="152139"/>
          </a:solidFill>
        </p:spPr>
        <p:txBody>
          <a:bodyPr wrap="none">
            <a:spAutoFit/>
          </a:bodyPr>
          <a:lstStyle>
            <a:lvl1pPr marL="0" indent="0">
              <a:buNone/>
              <a:defRPr lang="it-IT" sz="1600" kern="1200" dirty="0">
                <a:solidFill>
                  <a:schemeClr val="bg1"/>
                </a:solidFill>
                <a:latin typeface="Rockwell" panose="02060603020205020403" pitchFamily="18" charset="0"/>
                <a:ea typeface="+mn-ea"/>
                <a:cs typeface="+mn-cs"/>
              </a:defRPr>
            </a:lvl1pPr>
          </a:lstStyle>
          <a:p>
            <a:pPr lvl="0"/>
            <a:r>
              <a:rPr lang="it-IT" dirty="0" smtClean="0"/>
              <a:t>Luogo, data</a:t>
            </a:r>
            <a:endParaRPr lang="it-IT" dirty="0"/>
          </a:p>
        </p:txBody>
      </p:sp>
      <p:sp>
        <p:nvSpPr>
          <p:cNvPr id="13" name="Segnaposto testo 12"/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577387" y="6025652"/>
            <a:ext cx="1396985" cy="313932"/>
          </a:xfrm>
          <a:solidFill>
            <a:srgbClr val="152139">
              <a:alpha val="85000"/>
            </a:srgbClr>
          </a:solidFill>
        </p:spPr>
        <p:txBody>
          <a:bodyPr wrap="none">
            <a:sp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Rockwell" panose="02060603020205020403" pitchFamily="18" charset="0"/>
              </a:defRPr>
            </a:lvl1pPr>
          </a:lstStyle>
          <a:p>
            <a:pPr lvl="0"/>
            <a:r>
              <a:rPr lang="it-IT" dirty="0" smtClean="0"/>
              <a:t>Titolo evento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27887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GARR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93EB6-7997-46F5-9BC5-814C63D672B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9205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39275" y="372559"/>
            <a:ext cx="1648034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3826" y="365125"/>
            <a:ext cx="9686924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GARR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93EB6-7997-46F5-9BC5-814C63D672B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9519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18699" y="6278191"/>
            <a:ext cx="9236501" cy="32124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it-IT" altLang="en-US" smtClean="0"/>
              <a:t>GARR</a:t>
            </a:r>
            <a:endParaRPr lang="it-IT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444737D-A49A-471F-B156-E5D64B13EE4D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669186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999" y="1188000"/>
            <a:ext cx="11136000" cy="4356000"/>
          </a:xfrm>
        </p:spPr>
        <p:txBody>
          <a:bodyPr/>
          <a:lstStyle>
            <a:lvl1pPr marL="0" indent="0">
              <a:buNone/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60000" indent="-180000"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720000" indent="-180000"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80000" indent="-180000"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440000" indent="-180000"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ito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 dirty="0"/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3"/>
          </p:nvPr>
        </p:nvSpPr>
        <p:spPr>
          <a:xfrm>
            <a:off x="0" y="6444000"/>
            <a:ext cx="9720000" cy="360000"/>
          </a:xfrm>
          <a:solidFill>
            <a:srgbClr val="CCE402">
              <a:alpha val="85000"/>
            </a:srgbClr>
          </a:solidFill>
        </p:spPr>
        <p:txBody>
          <a:bodyPr/>
          <a:lstStyle/>
          <a:p>
            <a:r>
              <a:rPr lang="it-IT" dirty="0" smtClean="0"/>
              <a:t>Fast or </a:t>
            </a:r>
            <a:r>
              <a:rPr lang="it-IT" dirty="0" err="1" smtClean="0"/>
              <a:t>Performant</a:t>
            </a:r>
            <a:r>
              <a:rPr lang="it-IT" dirty="0" smtClean="0"/>
              <a:t>? </a:t>
            </a:r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want</a:t>
            </a:r>
            <a:r>
              <a:rPr lang="it-IT" dirty="0" smtClean="0"/>
              <a:t> </a:t>
            </a:r>
            <a:r>
              <a:rPr lang="it-IT" dirty="0" err="1" smtClean="0"/>
              <a:t>both</a:t>
            </a:r>
            <a:r>
              <a:rPr lang="it-IT" dirty="0" smtClean="0"/>
              <a:t>!</a:t>
            </a:r>
            <a:endParaRPr lang="it-IT" dirty="0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E193EB6-7997-46F5-9BC5-814C63D672B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64407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 bwMode="invGray"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958501"/>
            <a:ext cx="10515600" cy="1568497"/>
          </a:xfrm>
          <a:ln>
            <a:solidFill>
              <a:srgbClr val="B4E402"/>
            </a:solidFill>
          </a:ln>
        </p:spPr>
        <p:txBody>
          <a:bodyPr lIns="108000" rIns="108000" anchor="b" anchorCtr="0">
            <a:normAutofit/>
          </a:bodyPr>
          <a:lstStyle>
            <a:lvl1pPr>
              <a:defRPr sz="5400">
                <a:solidFill>
                  <a:schemeClr val="bg1"/>
                </a:solidFill>
                <a:latin typeface="Rockwell" panose="02060603020205020403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3592629"/>
            <a:ext cx="10515600" cy="1016847"/>
          </a:xfrm>
        </p:spPr>
        <p:txBody>
          <a:bodyPr lIns="90000" rIns="180000"/>
          <a:lstStyle>
            <a:lvl1pPr marL="0" indent="0" algn="l">
              <a:buNone/>
              <a:defRPr sz="2400">
                <a:solidFill>
                  <a:srgbClr val="B4E40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>
          <a:xfrm>
            <a:off x="831851" y="6408110"/>
            <a:ext cx="4384727" cy="261610"/>
          </a:xfrm>
          <a:solidFill>
            <a:srgbClr val="152139"/>
          </a:solidFill>
        </p:spPr>
        <p:txBody>
          <a:bodyPr wrap="square" anchor="ctr" anchorCtr="0">
            <a:spAutoFit/>
          </a:bodyPr>
          <a:lstStyle>
            <a:lvl1pPr>
              <a:defRPr>
                <a:solidFill>
                  <a:srgbClr val="B4E402"/>
                </a:solidFill>
                <a:latin typeface="Rockwell" panose="02060603020205020403" pitchFamily="18" charset="0"/>
                <a:cs typeface="Segoe UI" panose="020B0502040204020203" pitchFamily="34" charset="0"/>
              </a:defRPr>
            </a:lvl1pPr>
          </a:lstStyle>
          <a:p>
            <a:r>
              <a:rPr lang="it-IT" smtClean="0"/>
              <a:t>GARR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50582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8000" y="1188001"/>
            <a:ext cx="5424000" cy="4988963"/>
          </a:xfrm>
        </p:spPr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0000" y="1188001"/>
            <a:ext cx="5424000" cy="4988963"/>
          </a:xfrm>
        </p:spPr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0"/>
          </p:nvPr>
        </p:nvSpPr>
        <p:spPr>
          <a:solidFill>
            <a:srgbClr val="CCE402"/>
          </a:solidFill>
        </p:spPr>
        <p:txBody>
          <a:bodyPr/>
          <a:lstStyle/>
          <a:p>
            <a:r>
              <a:rPr lang="it-IT" dirty="0" smtClean="0"/>
              <a:t>Fast or </a:t>
            </a:r>
            <a:r>
              <a:rPr lang="it-IT" dirty="0" err="1" smtClean="0"/>
              <a:t>Performant</a:t>
            </a:r>
            <a:r>
              <a:rPr lang="it-IT" dirty="0" smtClean="0"/>
              <a:t>? </a:t>
            </a:r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want</a:t>
            </a:r>
            <a:r>
              <a:rPr lang="it-IT" dirty="0" smtClean="0"/>
              <a:t> </a:t>
            </a:r>
            <a:r>
              <a:rPr lang="it-IT" dirty="0" err="1" smtClean="0"/>
              <a:t>both</a:t>
            </a:r>
            <a:r>
              <a:rPr lang="it-IT" dirty="0" smtClean="0"/>
              <a:t>!</a:t>
            </a:r>
            <a:endParaRPr lang="it-IT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E193EB6-7997-46F5-9BC5-814C63D672B3}" type="slidenum">
              <a:rPr lang="it-IT" smtClean="0"/>
              <a:pPr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91340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8000" y="1188000"/>
            <a:ext cx="5424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8000" y="2099560"/>
            <a:ext cx="5424000" cy="4090104"/>
          </a:xfrm>
        </p:spPr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0000" y="1188000"/>
            <a:ext cx="5424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0000" y="2099560"/>
            <a:ext cx="5424000" cy="40901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Fast or </a:t>
            </a:r>
            <a:r>
              <a:rPr lang="it-IT" dirty="0" err="1" smtClean="0"/>
              <a:t>Performant</a:t>
            </a:r>
            <a:r>
              <a:rPr lang="it-IT" dirty="0" smtClean="0"/>
              <a:t>? </a:t>
            </a:r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want</a:t>
            </a:r>
            <a:r>
              <a:rPr lang="it-IT" dirty="0" smtClean="0"/>
              <a:t> </a:t>
            </a:r>
            <a:r>
              <a:rPr lang="it-IT" dirty="0" err="1" smtClean="0"/>
              <a:t>both</a:t>
            </a:r>
            <a:r>
              <a:rPr lang="it-IT" dirty="0" smtClean="0"/>
              <a:t>!</a:t>
            </a:r>
            <a:endParaRPr lang="it-IT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93EB6-7997-46F5-9BC5-814C63D672B3}" type="slidenum">
              <a:rPr lang="it-IT" smtClean="0"/>
              <a:t>‹#›</a:t>
            </a:fld>
            <a:endParaRPr lang="it-IT"/>
          </a:p>
        </p:txBody>
      </p:sp>
      <p:sp>
        <p:nvSpPr>
          <p:cNvPr id="10" name="Tito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1672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ianc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Fast or </a:t>
            </a:r>
            <a:r>
              <a:rPr lang="it-IT" dirty="0" err="1" smtClean="0"/>
              <a:t>Performant</a:t>
            </a:r>
            <a:r>
              <a:rPr lang="it-IT" dirty="0" smtClean="0"/>
              <a:t>? </a:t>
            </a:r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want</a:t>
            </a:r>
            <a:r>
              <a:rPr lang="it-IT" dirty="0" smtClean="0"/>
              <a:t> </a:t>
            </a:r>
            <a:r>
              <a:rPr lang="it-IT" dirty="0" err="1" smtClean="0"/>
              <a:t>both</a:t>
            </a:r>
            <a:r>
              <a:rPr lang="it-IT" dirty="0" smtClean="0"/>
              <a:t>!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93EB6-7997-46F5-9BC5-814C63D672B3}" type="slidenum">
              <a:rPr lang="it-IT" smtClean="0"/>
              <a:t>‹#›</a:t>
            </a:fld>
            <a:endParaRPr lang="it-IT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27999" y="1188000"/>
            <a:ext cx="11136000" cy="4356000"/>
          </a:xfrm>
        </p:spPr>
        <p:txBody>
          <a:bodyPr/>
          <a:lstStyle>
            <a:lvl1pPr marL="0" indent="0">
              <a:buNone/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60000" indent="-180000"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720000" indent="-180000"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80000" indent="-180000"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440000" indent="-180000"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5280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216000" y="6444000"/>
            <a:ext cx="590400" cy="360000"/>
          </a:xfrm>
          <a:solidFill>
            <a:schemeClr val="bg1"/>
          </a:solidFill>
          <a:ln>
            <a:solidFill>
              <a:srgbClr val="B4E402"/>
            </a:solidFill>
          </a:ln>
        </p:spPr>
        <p:txBody>
          <a:bodyPr anchor="ctr" anchorCtr="1"/>
          <a:lstStyle>
            <a:lvl1pPr>
              <a:defRPr lang="it-IT" sz="1200" kern="1200" smtClean="0">
                <a:solidFill>
                  <a:srgbClr val="152139"/>
                </a:solidFill>
                <a:latin typeface="Rockwell" panose="02060603020205020403" pitchFamily="18" charset="0"/>
                <a:ea typeface="+mn-ea"/>
                <a:cs typeface="+mn-cs"/>
              </a:defRPr>
            </a:lvl1pPr>
          </a:lstStyle>
          <a:p>
            <a:fld id="{0E193EB6-7997-46F5-9BC5-814C63D672B3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it-IT" dirty="0" smtClean="0"/>
              <a:t>Fast or </a:t>
            </a:r>
            <a:r>
              <a:rPr lang="it-IT" dirty="0" err="1" smtClean="0"/>
              <a:t>Performant</a:t>
            </a:r>
            <a:r>
              <a:rPr lang="it-IT" dirty="0" smtClean="0"/>
              <a:t>? </a:t>
            </a:r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want</a:t>
            </a:r>
            <a:r>
              <a:rPr lang="it-IT" dirty="0" smtClean="0"/>
              <a:t> </a:t>
            </a:r>
            <a:r>
              <a:rPr lang="it-IT" dirty="0" err="1" smtClean="0"/>
              <a:t>both</a:t>
            </a:r>
            <a:r>
              <a:rPr lang="it-IT" dirty="0" smtClean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45701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00" y="180000"/>
            <a:ext cx="3932237" cy="1402298"/>
          </a:xfrm>
          <a:ln>
            <a:gradFill>
              <a:gsLst>
                <a:gs pos="80000">
                  <a:schemeClr val="tx1">
                    <a:alpha val="0"/>
                  </a:schemeClr>
                </a:gs>
                <a:gs pos="100000">
                  <a:srgbClr val="152139"/>
                </a:gs>
              </a:gsLst>
              <a:lin ang="2400000" scaled="0"/>
            </a:gradFill>
          </a:ln>
        </p:spPr>
        <p:txBody>
          <a:bodyPr lIns="72000" rIns="72000" anchor="t" anchorCtr="0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8000" y="180001"/>
            <a:ext cx="6816000" cy="568105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0000" y="20160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GARR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93EB6-7997-46F5-9BC5-814C63D672B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7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00" y="180000"/>
            <a:ext cx="3932237" cy="1402298"/>
          </a:xfrm>
          <a:ln>
            <a:gradFill>
              <a:gsLst>
                <a:gs pos="80000">
                  <a:schemeClr val="tx1">
                    <a:alpha val="0"/>
                  </a:schemeClr>
                </a:gs>
                <a:gs pos="100000">
                  <a:srgbClr val="152139"/>
                </a:gs>
              </a:gsLst>
              <a:lin ang="2400000" scaled="0"/>
            </a:gradFill>
          </a:ln>
        </p:spPr>
        <p:txBody>
          <a:bodyPr lIns="72000" rIns="72000" anchor="t" anchorCtr="0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47999" y="180001"/>
            <a:ext cx="6816000" cy="5686327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0000" y="2016000"/>
            <a:ext cx="3932237" cy="385032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GARR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93EB6-7997-46F5-9BC5-814C63D672B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3505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08000"/>
            <a:ext cx="12192000" cy="460502"/>
          </a:xfrm>
          <a:prstGeom prst="rect">
            <a:avLst/>
          </a:prstGeom>
          <a:ln w="12700">
            <a:gradFill>
              <a:gsLst>
                <a:gs pos="96000">
                  <a:schemeClr val="tx1">
                    <a:alpha val="0"/>
                  </a:schemeClr>
                </a:gs>
                <a:gs pos="100000">
                  <a:srgbClr val="152139"/>
                </a:gs>
              </a:gsLst>
              <a:lin ang="5400000" scaled="1"/>
            </a:gradFill>
          </a:ln>
        </p:spPr>
        <p:txBody>
          <a:bodyPr vert="horz" lIns="576000" tIns="36000" rIns="396000" bIns="36000" rtlCol="0" anchor="t" anchorCtr="0">
            <a:spAutoFit/>
          </a:bodyPr>
          <a:lstStyle/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8000" y="1188000"/>
            <a:ext cx="11136000" cy="4356000"/>
          </a:xfrm>
          <a:prstGeom prst="rect">
            <a:avLst/>
          </a:prstGeom>
        </p:spPr>
        <p:txBody>
          <a:bodyPr vert="horz" lIns="72000" tIns="45720" rIns="72000" bIns="45720" rtlCol="0">
            <a:normAutofit/>
          </a:bodyPr>
          <a:lstStyle/>
          <a:p>
            <a:pPr lvl="0"/>
            <a:r>
              <a:rPr lang="it-IT" dirty="0" smtClean="0"/>
              <a:t>Modifica gli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5998" y="6444000"/>
            <a:ext cx="9720000" cy="360000"/>
          </a:xfrm>
          <a:prstGeom prst="rect">
            <a:avLst/>
          </a:prstGeom>
          <a:solidFill>
            <a:srgbClr val="CCE402"/>
          </a:solidFill>
        </p:spPr>
        <p:txBody>
          <a:bodyPr vert="horz" lIns="91440" tIns="45720" rIns="91440" bIns="45720" rtlCol="0" anchor="ctr"/>
          <a:lstStyle>
            <a:lvl1pPr algn="l">
              <a:defRPr lang="it-IT" sz="1100" kern="1200" dirty="0" smtClean="0">
                <a:solidFill>
                  <a:srgbClr val="152139"/>
                </a:solidFill>
                <a:latin typeface="Rockwell" panose="02060603020205020403" pitchFamily="18" charset="0"/>
                <a:ea typeface="+mn-ea"/>
                <a:cs typeface="+mn-cs"/>
              </a:defRPr>
            </a:lvl1pPr>
          </a:lstStyle>
          <a:p>
            <a:r>
              <a:rPr lang="it-IT" smtClean="0"/>
              <a:t>GARR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000" y="6444000"/>
            <a:ext cx="468000" cy="360000"/>
          </a:xfrm>
          <a:prstGeom prst="rect">
            <a:avLst/>
          </a:prstGeom>
          <a:solidFill>
            <a:schemeClr val="bg1"/>
          </a:solidFill>
          <a:ln>
            <a:solidFill>
              <a:srgbClr val="CCE402"/>
            </a:solidFill>
          </a:ln>
        </p:spPr>
        <p:txBody>
          <a:bodyPr vert="horz" lIns="91440" tIns="45720" rIns="91440" bIns="45720" rtlCol="0" anchor="ctr" anchorCtr="1"/>
          <a:lstStyle>
            <a:lvl1pPr algn="r">
              <a:defRPr lang="it-IT" sz="1200" kern="1200" smtClean="0">
                <a:solidFill>
                  <a:srgbClr val="152139"/>
                </a:solidFill>
                <a:latin typeface="Rockwell" panose="02060603020205020403" pitchFamily="18" charset="0"/>
                <a:ea typeface="+mn-ea"/>
                <a:cs typeface="+mn-cs"/>
              </a:defRPr>
            </a:lvl1pPr>
          </a:lstStyle>
          <a:p>
            <a:fld id="{0E193EB6-7997-46F5-9BC5-814C63D672B3}" type="slidenum">
              <a:rPr lang="it-IT" smtClean="0"/>
              <a:pPr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38327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2800" i="0" kern="1200" dirty="0">
          <a:solidFill>
            <a:schemeClr val="tx1"/>
          </a:solidFill>
          <a:latin typeface="Rockwell" panose="02060603020205020403" pitchFamily="18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360000" indent="-180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720000" indent="-180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080000" indent="-180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440000" indent="-180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59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tiff"/><Relationship Id="rId3" Type="http://schemas.openxmlformats.org/officeDocument/2006/relationships/image" Target="../media/image14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tiff"/><Relationship Id="rId3" Type="http://schemas.openxmlformats.org/officeDocument/2006/relationships/image" Target="../media/image5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77387" y="2264066"/>
            <a:ext cx="6300000" cy="1249912"/>
          </a:xfrm>
        </p:spPr>
        <p:txBody>
          <a:bodyPr/>
          <a:lstStyle/>
          <a:p>
            <a:r>
              <a:rPr lang="it-IT" dirty="0" err="1" smtClean="0"/>
              <a:t>Safe</a:t>
            </a:r>
            <a:r>
              <a:rPr lang="it-IT" dirty="0" smtClean="0"/>
              <a:t> or </a:t>
            </a:r>
            <a:r>
              <a:rPr lang="it-IT" dirty="0" err="1" smtClean="0"/>
              <a:t>Performant</a:t>
            </a:r>
            <a:r>
              <a:rPr lang="it-IT" dirty="0" smtClean="0"/>
              <a:t>?</a:t>
            </a:r>
            <a:br>
              <a:rPr lang="it-IT" dirty="0" smtClean="0"/>
            </a:br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want</a:t>
            </a:r>
            <a:r>
              <a:rPr lang="it-IT" dirty="0" smtClean="0"/>
              <a:t> </a:t>
            </a:r>
            <a:r>
              <a:rPr lang="it-IT" dirty="0" err="1" smtClean="0"/>
              <a:t>both</a:t>
            </a:r>
            <a:r>
              <a:rPr lang="it-IT" dirty="0" smtClean="0"/>
              <a:t>!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Claudio </a:t>
            </a:r>
            <a:r>
              <a:rPr lang="it-IT" dirty="0" err="1" smtClean="0"/>
              <a:t>Allocchio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1"/>
          </p:nvPr>
        </p:nvSpPr>
        <p:spPr>
          <a:xfrm>
            <a:off x="577387" y="5621282"/>
            <a:ext cx="2589602" cy="313932"/>
          </a:xfrm>
        </p:spPr>
        <p:txBody>
          <a:bodyPr/>
          <a:lstStyle/>
          <a:p>
            <a:r>
              <a:rPr lang="it-IT" dirty="0" smtClean="0"/>
              <a:t>Internet2 </a:t>
            </a:r>
            <a:r>
              <a:rPr lang="it-IT" dirty="0" err="1" smtClean="0"/>
              <a:t>Tech</a:t>
            </a:r>
            <a:r>
              <a:rPr lang="it-IT" dirty="0" smtClean="0"/>
              <a:t> </a:t>
            </a:r>
            <a:r>
              <a:rPr lang="it-IT" dirty="0" err="1" smtClean="0"/>
              <a:t>Exchaange</a:t>
            </a:r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13"/>
          </p:nvPr>
        </p:nvSpPr>
        <p:spPr>
          <a:xfrm>
            <a:off x="577387" y="6025652"/>
            <a:ext cx="2643911" cy="313932"/>
          </a:xfrm>
        </p:spPr>
        <p:txBody>
          <a:bodyPr/>
          <a:lstStyle/>
          <a:p>
            <a:r>
              <a:rPr lang="it-IT" dirty="0" smtClean="0"/>
              <a:t> New Orleans, </a:t>
            </a:r>
            <a:r>
              <a:rPr lang="it-IT" dirty="0" smtClean="0"/>
              <a:t>11 </a:t>
            </a:r>
            <a:r>
              <a:rPr lang="it-IT" dirty="0" err="1" smtClean="0"/>
              <a:t>Dec</a:t>
            </a:r>
            <a:r>
              <a:rPr lang="it-IT" dirty="0" smtClean="0"/>
              <a:t> </a:t>
            </a:r>
            <a:r>
              <a:rPr lang="it-IT" dirty="0" smtClean="0"/>
              <a:t>2019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287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30473"/>
            <a:ext cx="8686800" cy="515901"/>
          </a:xfrm>
        </p:spPr>
        <p:txBody>
          <a:bodyPr/>
          <a:lstStyle/>
          <a:p>
            <a:r>
              <a:rPr lang="en-GB" sz="3200" dirty="0" smtClean="0"/>
              <a:t>Not so easy to get in</a:t>
            </a:r>
            <a:r>
              <a:rPr lang="mr-IN" sz="3200" dirty="0" smtClean="0"/>
              <a:t>…</a:t>
            </a:r>
            <a:endParaRPr lang="en-GB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13938" y="6435499"/>
            <a:ext cx="9236501" cy="321240"/>
          </a:xfrm>
        </p:spPr>
        <p:txBody>
          <a:bodyPr/>
          <a:lstStyle/>
          <a:p>
            <a:r>
              <a:rPr lang="en-GB" altLang="en-US" smtClean="0"/>
              <a:t>GARR</a:t>
            </a:r>
            <a:endParaRPr lang="en-GB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9796671" y="6475468"/>
            <a:ext cx="460477" cy="241301"/>
          </a:xfrm>
        </p:spPr>
        <p:txBody>
          <a:bodyPr/>
          <a:lstStyle/>
          <a:p>
            <a:fld id="{3444737D-A49A-471F-B156-E5D64B13EE4D}" type="slidenum">
              <a:rPr lang="en-GB" altLang="en-US" smtClean="0"/>
              <a:pPr/>
              <a:t>10</a:t>
            </a:fld>
            <a:endParaRPr lang="en-GB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9227" y="1157558"/>
            <a:ext cx="3573951" cy="476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85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9219" y="130473"/>
            <a:ext cx="11227981" cy="959100"/>
          </a:xfrm>
        </p:spPr>
        <p:txBody>
          <a:bodyPr/>
          <a:lstStyle/>
          <a:p>
            <a:r>
              <a:rPr lang="en-US" sz="3200" dirty="0" smtClean="0"/>
              <a:t>We defend Campuses LAN to protect dumb users</a:t>
            </a:r>
            <a:r>
              <a:rPr lang="mr-IN" sz="3200" dirty="0" smtClean="0"/>
              <a:t>…</a:t>
            </a:r>
            <a:endParaRPr lang="en-GB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13938" y="6435499"/>
            <a:ext cx="9236501" cy="321240"/>
          </a:xfrm>
        </p:spPr>
        <p:txBody>
          <a:bodyPr/>
          <a:lstStyle/>
          <a:p>
            <a:r>
              <a:rPr lang="en-GB" altLang="en-US" smtClean="0"/>
              <a:t>GARR</a:t>
            </a:r>
            <a:endParaRPr lang="en-GB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9796671" y="6475468"/>
            <a:ext cx="460477" cy="241301"/>
          </a:xfrm>
        </p:spPr>
        <p:txBody>
          <a:bodyPr/>
          <a:lstStyle/>
          <a:p>
            <a:fld id="{3444737D-A49A-471F-B156-E5D64B13EE4D}" type="slidenum">
              <a:rPr lang="en-GB" altLang="en-US" smtClean="0"/>
              <a:pPr/>
              <a:t>11</a:t>
            </a:fld>
            <a:endParaRPr lang="en-GB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8150" y="1436837"/>
            <a:ext cx="7786964" cy="461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08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9219" y="130473"/>
            <a:ext cx="11227981" cy="515901"/>
          </a:xfrm>
        </p:spPr>
        <p:txBody>
          <a:bodyPr/>
          <a:lstStyle/>
          <a:p>
            <a:r>
              <a:rPr lang="en-US" sz="3200" dirty="0" smtClean="0"/>
              <a:t>Many efficient ”border protection” solutions!</a:t>
            </a:r>
            <a:endParaRPr lang="en-GB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13938" y="6435499"/>
            <a:ext cx="9236501" cy="321240"/>
          </a:xfrm>
        </p:spPr>
        <p:txBody>
          <a:bodyPr/>
          <a:lstStyle/>
          <a:p>
            <a:r>
              <a:rPr lang="en-GB" altLang="en-US" smtClean="0"/>
              <a:t>GARR</a:t>
            </a:r>
            <a:endParaRPr lang="en-GB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9796671" y="6475468"/>
            <a:ext cx="460477" cy="241301"/>
          </a:xfrm>
        </p:spPr>
        <p:txBody>
          <a:bodyPr/>
          <a:lstStyle/>
          <a:p>
            <a:fld id="{3444737D-A49A-471F-B156-E5D64B13EE4D}" type="slidenum">
              <a:rPr lang="en-GB" altLang="en-US" smtClean="0"/>
              <a:pPr/>
              <a:t>12</a:t>
            </a:fld>
            <a:endParaRPr lang="en-GB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0818" y="837223"/>
            <a:ext cx="7070652" cy="512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6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9219" y="130473"/>
            <a:ext cx="11227981" cy="515901"/>
          </a:xfrm>
        </p:spPr>
        <p:txBody>
          <a:bodyPr/>
          <a:lstStyle/>
          <a:p>
            <a:r>
              <a:rPr lang="en-US" sz="3200" dirty="0" smtClean="0"/>
              <a:t>Which works very well even with very large traffic</a:t>
            </a:r>
            <a:endParaRPr lang="en-GB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13938" y="6435499"/>
            <a:ext cx="9236501" cy="321240"/>
          </a:xfrm>
        </p:spPr>
        <p:txBody>
          <a:bodyPr/>
          <a:lstStyle/>
          <a:p>
            <a:r>
              <a:rPr lang="en-GB" altLang="en-US" smtClean="0"/>
              <a:t>GARR</a:t>
            </a:r>
            <a:endParaRPr lang="en-GB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9796671" y="6475468"/>
            <a:ext cx="460477" cy="241301"/>
          </a:xfrm>
        </p:spPr>
        <p:txBody>
          <a:bodyPr/>
          <a:lstStyle/>
          <a:p>
            <a:fld id="{3444737D-A49A-471F-B156-E5D64B13EE4D}" type="slidenum">
              <a:rPr lang="en-GB" altLang="en-US" smtClean="0"/>
              <a:pPr/>
              <a:t>13</a:t>
            </a:fld>
            <a:endParaRPr lang="en-GB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48" y="1584250"/>
            <a:ext cx="11922045" cy="347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54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9219" y="130473"/>
            <a:ext cx="11227981" cy="515901"/>
          </a:xfrm>
        </p:spPr>
        <p:txBody>
          <a:bodyPr/>
          <a:lstStyle/>
          <a:p>
            <a:r>
              <a:rPr lang="en-US" sz="3200" dirty="0" smtClean="0"/>
              <a:t>But we are NRENs, and users do different activities</a:t>
            </a:r>
            <a:r>
              <a:rPr lang="mr-IN" sz="3200" dirty="0" smtClean="0"/>
              <a:t>…</a:t>
            </a:r>
            <a:endParaRPr lang="en-GB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13938" y="6435499"/>
            <a:ext cx="9236501" cy="321240"/>
          </a:xfrm>
        </p:spPr>
        <p:txBody>
          <a:bodyPr/>
          <a:lstStyle/>
          <a:p>
            <a:r>
              <a:rPr lang="en-GB" altLang="en-US" smtClean="0"/>
              <a:t>GARR</a:t>
            </a:r>
            <a:endParaRPr lang="en-GB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9796671" y="6475468"/>
            <a:ext cx="460477" cy="241301"/>
          </a:xfrm>
        </p:spPr>
        <p:txBody>
          <a:bodyPr/>
          <a:lstStyle/>
          <a:p>
            <a:fld id="{3444737D-A49A-471F-B156-E5D64B13EE4D}" type="slidenum">
              <a:rPr lang="en-GB" altLang="en-US" smtClean="0"/>
              <a:pPr/>
              <a:t>14</a:t>
            </a:fld>
            <a:endParaRPr lang="en-GB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456" y="925033"/>
            <a:ext cx="9455150" cy="25373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456" y="3462373"/>
            <a:ext cx="9455150" cy="240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49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0967" y="130473"/>
            <a:ext cx="10324213" cy="515901"/>
          </a:xfrm>
        </p:spPr>
        <p:txBody>
          <a:bodyPr/>
          <a:lstStyle/>
          <a:p>
            <a:r>
              <a:rPr lang="en-GB" sz="3200" dirty="0" smtClean="0"/>
              <a:t>Some applications are demanding </a:t>
            </a:r>
            <a:r>
              <a:rPr lang="en-GB" sz="3200" smtClean="0"/>
              <a:t>and unusual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943" y="911088"/>
            <a:ext cx="11278440" cy="5564380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b="1" dirty="0" err="1" smtClean="0"/>
              <a:t>LoLa</a:t>
            </a:r>
            <a:r>
              <a:rPr lang="it-IT" sz="2200" b="1" dirty="0" smtClean="0"/>
              <a:t> </a:t>
            </a:r>
          </a:p>
          <a:p>
            <a:pPr marL="702900" lvl="1" indent="-342900"/>
            <a:r>
              <a:rPr lang="it-IT" sz="2200" dirty="0" smtClean="0"/>
              <a:t>High </a:t>
            </a:r>
            <a:r>
              <a:rPr lang="it-IT" sz="2200" dirty="0" err="1" smtClean="0"/>
              <a:t>Packets</a:t>
            </a:r>
            <a:r>
              <a:rPr lang="it-IT" sz="2200" dirty="0" smtClean="0"/>
              <a:t> per Second rate (1K UDP </a:t>
            </a:r>
            <a:r>
              <a:rPr lang="it-IT" sz="2200" dirty="0" err="1" smtClean="0"/>
              <a:t>packets</a:t>
            </a:r>
            <a:r>
              <a:rPr lang="it-IT" sz="2200" dirty="0" smtClean="0"/>
              <a:t>)</a:t>
            </a:r>
          </a:p>
          <a:p>
            <a:pPr marL="702900" lvl="1" indent="-342900"/>
            <a:r>
              <a:rPr lang="it-IT" sz="2200" dirty="0" err="1" smtClean="0"/>
              <a:t>Very</a:t>
            </a:r>
            <a:r>
              <a:rPr lang="it-IT" sz="2200" dirty="0" smtClean="0"/>
              <a:t> sensitive to </a:t>
            </a:r>
            <a:r>
              <a:rPr lang="it-IT" sz="2200" dirty="0" err="1" smtClean="0"/>
              <a:t>jitter</a:t>
            </a:r>
            <a:r>
              <a:rPr lang="it-IT" sz="2200" dirty="0" smtClean="0"/>
              <a:t> and </a:t>
            </a:r>
            <a:r>
              <a:rPr lang="it-IT" sz="2200" dirty="0" err="1" smtClean="0"/>
              <a:t>errors</a:t>
            </a:r>
            <a:endParaRPr lang="it-IT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b="1" dirty="0" err="1" smtClean="0"/>
              <a:t>Ultragrid</a:t>
            </a:r>
            <a:endParaRPr lang="it-IT" sz="2200" b="1" dirty="0" smtClean="0"/>
          </a:p>
          <a:p>
            <a:pPr marL="702900" lvl="1" indent="-342900"/>
            <a:r>
              <a:rPr lang="it-IT" sz="2200" dirty="0" smtClean="0"/>
              <a:t>High </a:t>
            </a:r>
            <a:r>
              <a:rPr lang="it-IT" sz="2200" dirty="0" err="1" smtClean="0"/>
              <a:t>bandwidth</a:t>
            </a:r>
            <a:endParaRPr lang="it-IT" sz="2200" dirty="0" smtClean="0"/>
          </a:p>
          <a:p>
            <a:pPr marL="702900" lvl="1" indent="-342900"/>
            <a:r>
              <a:rPr lang="it-IT" sz="2200" dirty="0" smtClean="0"/>
              <a:t>Sensitive to </a:t>
            </a:r>
            <a:r>
              <a:rPr lang="it-IT" sz="2200" dirty="0" err="1" smtClean="0"/>
              <a:t>jitter</a:t>
            </a:r>
            <a:r>
              <a:rPr lang="it-IT" sz="2200" dirty="0" smtClean="0"/>
              <a:t> and </a:t>
            </a:r>
            <a:r>
              <a:rPr lang="it-IT" sz="2200" dirty="0" err="1" smtClean="0"/>
              <a:t>errors</a:t>
            </a:r>
            <a:endParaRPr lang="it-IT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b="1" dirty="0" smtClean="0"/>
              <a:t>MVTP</a:t>
            </a:r>
          </a:p>
          <a:p>
            <a:pPr marL="702900" lvl="1" indent="-342900"/>
            <a:r>
              <a:rPr lang="it-IT" sz="2200" dirty="0" err="1" smtClean="0"/>
              <a:t>Usually</a:t>
            </a:r>
            <a:r>
              <a:rPr lang="it-IT" sz="2200" dirty="0" smtClean="0"/>
              <a:t> 10G connection</a:t>
            </a:r>
          </a:p>
          <a:p>
            <a:pPr marL="702900" lvl="1" indent="-342900"/>
            <a:r>
              <a:rPr lang="it-IT" sz="2200" dirty="0" err="1" smtClean="0"/>
              <a:t>Very</a:t>
            </a:r>
            <a:r>
              <a:rPr lang="it-IT" sz="2200" dirty="0" smtClean="0"/>
              <a:t> sensitive to </a:t>
            </a:r>
            <a:r>
              <a:rPr lang="it-IT" sz="2200" dirty="0" err="1" smtClean="0"/>
              <a:t>errors</a:t>
            </a:r>
            <a:endParaRPr lang="it-IT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b="1" dirty="0" err="1" smtClean="0"/>
              <a:t>Nimbra</a:t>
            </a:r>
            <a:endParaRPr lang="it-IT" sz="2200" b="1" dirty="0" smtClean="0"/>
          </a:p>
          <a:p>
            <a:pPr marL="702900" lvl="1" indent="-342900"/>
            <a:r>
              <a:rPr lang="it-IT" sz="2200" dirty="0" err="1" smtClean="0"/>
              <a:t>Very</a:t>
            </a:r>
            <a:r>
              <a:rPr lang="it-IT" sz="2200" dirty="0" smtClean="0"/>
              <a:t> high </a:t>
            </a:r>
            <a:r>
              <a:rPr lang="it-IT" sz="2200" dirty="0" err="1" smtClean="0"/>
              <a:t>bandwidth</a:t>
            </a:r>
            <a:r>
              <a:rPr lang="it-IT" sz="2200" dirty="0" smtClean="0"/>
              <a:t> or</a:t>
            </a:r>
          </a:p>
          <a:p>
            <a:pPr marL="702900" lvl="1" indent="-342900"/>
            <a:r>
              <a:rPr lang="it-IT" sz="2200" dirty="0" err="1" smtClean="0"/>
              <a:t>Very</a:t>
            </a:r>
            <a:r>
              <a:rPr lang="it-IT" sz="2200" dirty="0" smtClean="0"/>
              <a:t> sensitive to </a:t>
            </a:r>
            <a:r>
              <a:rPr lang="it-IT" sz="2200" dirty="0" err="1" smtClean="0"/>
              <a:t>errors</a:t>
            </a:r>
            <a:endParaRPr lang="it-IT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mr-IN" sz="2200" b="1" dirty="0" smtClean="0"/>
              <a:t>…</a:t>
            </a:r>
            <a:endParaRPr lang="it-IT" sz="22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2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13938" y="6435499"/>
            <a:ext cx="9236501" cy="321240"/>
          </a:xfrm>
        </p:spPr>
        <p:txBody>
          <a:bodyPr/>
          <a:lstStyle/>
          <a:p>
            <a:r>
              <a:rPr lang="en-GB" altLang="en-US" smtClean="0"/>
              <a:t>GARR</a:t>
            </a:r>
            <a:endParaRPr lang="en-GB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9796671" y="6475468"/>
            <a:ext cx="460477" cy="241301"/>
          </a:xfrm>
        </p:spPr>
        <p:txBody>
          <a:bodyPr/>
          <a:lstStyle/>
          <a:p>
            <a:fld id="{3444737D-A49A-471F-B156-E5D64B13EE4D}" type="slidenum">
              <a:rPr lang="en-GB" altLang="en-US" smtClean="0"/>
              <a:pPr/>
              <a:t>15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40372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30473"/>
            <a:ext cx="9558670" cy="959100"/>
          </a:xfrm>
        </p:spPr>
        <p:txBody>
          <a:bodyPr/>
          <a:lstStyle/>
          <a:p>
            <a:r>
              <a:rPr lang="en-GB" sz="3200" dirty="0" smtClean="0"/>
              <a:t>(Real) stories from the users</a:t>
            </a:r>
            <a:r>
              <a:rPr lang="en-GB" sz="3200" smtClean="0"/>
              <a:t>’ community (1)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943" y="911088"/>
            <a:ext cx="11278440" cy="5564380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 smtClean="0"/>
              <a:t>IT </a:t>
            </a:r>
            <a:r>
              <a:rPr lang="it-IT" sz="2200" dirty="0" err="1" smtClean="0"/>
              <a:t>department</a:t>
            </a:r>
            <a:r>
              <a:rPr lang="it-IT" sz="2200" dirty="0" smtClean="0"/>
              <a:t> </a:t>
            </a:r>
            <a:r>
              <a:rPr lang="it-IT" sz="2200" dirty="0" err="1" smtClean="0"/>
              <a:t>does</a:t>
            </a:r>
            <a:r>
              <a:rPr lang="it-IT" sz="2200" dirty="0" smtClean="0"/>
              <a:t> </a:t>
            </a:r>
            <a:r>
              <a:rPr lang="it-IT" sz="2200" dirty="0" err="1" smtClean="0"/>
              <a:t>not</a:t>
            </a:r>
            <a:r>
              <a:rPr lang="it-IT" sz="2200" dirty="0" smtClean="0"/>
              <a:t> </a:t>
            </a:r>
            <a:r>
              <a:rPr lang="it-IT" sz="2200" dirty="0" err="1" smtClean="0"/>
              <a:t>inform</a:t>
            </a:r>
            <a:r>
              <a:rPr lang="it-IT" sz="2200" dirty="0" smtClean="0"/>
              <a:t> the </a:t>
            </a:r>
            <a:r>
              <a:rPr lang="it-IT" sz="2200" dirty="0" err="1" smtClean="0"/>
              <a:t>Arts</a:t>
            </a:r>
            <a:r>
              <a:rPr lang="it-IT" sz="2200" dirty="0" smtClean="0"/>
              <a:t> </a:t>
            </a:r>
            <a:r>
              <a:rPr lang="it-IT" sz="2200" dirty="0" err="1" smtClean="0"/>
              <a:t>department</a:t>
            </a:r>
            <a:r>
              <a:rPr lang="it-IT" sz="2200" dirty="0" smtClean="0"/>
              <a:t> of an </a:t>
            </a:r>
            <a:r>
              <a:rPr lang="it-IT" sz="2200" dirty="0" err="1" smtClean="0"/>
              <a:t>important</a:t>
            </a:r>
            <a:r>
              <a:rPr lang="it-IT" sz="2200" dirty="0" smtClean="0"/>
              <a:t> network </a:t>
            </a:r>
            <a:r>
              <a:rPr lang="it-IT" sz="2200" dirty="0" err="1" smtClean="0"/>
              <a:t>reconfiguration</a:t>
            </a:r>
            <a:r>
              <a:rPr lang="it-IT" sz="2200" dirty="0" smtClean="0"/>
              <a:t>; </a:t>
            </a:r>
            <a:r>
              <a:rPr lang="it-IT" sz="2200" dirty="0" err="1" smtClean="0"/>
              <a:t>users</a:t>
            </a:r>
            <a:r>
              <a:rPr lang="it-IT" sz="2200" dirty="0" smtClean="0"/>
              <a:t> </a:t>
            </a:r>
            <a:r>
              <a:rPr lang="it-IT" sz="2200" dirty="0" err="1" smtClean="0"/>
              <a:t>struggle</a:t>
            </a:r>
            <a:r>
              <a:rPr lang="it-IT" sz="2200" dirty="0" smtClean="0"/>
              <a:t> for </a:t>
            </a:r>
            <a:r>
              <a:rPr lang="it-IT" sz="2200" dirty="0" err="1" smtClean="0"/>
              <a:t>days</a:t>
            </a:r>
            <a:r>
              <a:rPr lang="it-IT" sz="2200" dirty="0" smtClean="0"/>
              <a:t> </a:t>
            </a:r>
            <a:r>
              <a:rPr lang="it-IT" sz="2200" dirty="0" err="1" smtClean="0"/>
              <a:t>calling</a:t>
            </a:r>
            <a:r>
              <a:rPr lang="it-IT" sz="2200" dirty="0" smtClean="0"/>
              <a:t> IT </a:t>
            </a:r>
            <a:r>
              <a:rPr lang="it-IT" sz="2200" dirty="0" err="1" smtClean="0"/>
              <a:t>people</a:t>
            </a:r>
            <a:r>
              <a:rPr lang="it-IT" sz="2200" dirty="0" smtClean="0"/>
              <a:t> </a:t>
            </a:r>
            <a:r>
              <a:rPr lang="it-IT" sz="2200" dirty="0" err="1" smtClean="0"/>
              <a:t>but</a:t>
            </a:r>
            <a:r>
              <a:rPr lang="it-IT" sz="2200" dirty="0" smtClean="0"/>
              <a:t> </a:t>
            </a:r>
            <a:r>
              <a:rPr lang="it-IT" sz="2200" dirty="0" err="1" smtClean="0"/>
              <a:t>nobody</a:t>
            </a:r>
            <a:r>
              <a:rPr lang="it-IT" sz="2200" dirty="0" smtClean="0"/>
              <a:t> </a:t>
            </a:r>
            <a:r>
              <a:rPr lang="it-IT" sz="2200" dirty="0" err="1" smtClean="0"/>
              <a:t>really</a:t>
            </a:r>
            <a:r>
              <a:rPr lang="it-IT" sz="2200" dirty="0" smtClean="0"/>
              <a:t> take care to </a:t>
            </a:r>
            <a:r>
              <a:rPr lang="it-IT" sz="2200" dirty="0" err="1" smtClean="0"/>
              <a:t>dig</a:t>
            </a:r>
            <a:r>
              <a:rPr lang="it-IT" sz="2200" dirty="0" smtClean="0"/>
              <a:t> and </a:t>
            </a:r>
            <a:r>
              <a:rPr lang="it-IT" sz="2200" dirty="0" err="1" smtClean="0"/>
              <a:t>understand</a:t>
            </a:r>
            <a:r>
              <a:rPr lang="it-IT" sz="2200" dirty="0" smtClean="0"/>
              <a:t> the </a:t>
            </a:r>
            <a:r>
              <a:rPr lang="it-IT" sz="2200" dirty="0" err="1" smtClean="0"/>
              <a:t>problem</a:t>
            </a:r>
            <a:r>
              <a:rPr lang="it-IT" sz="2200" dirty="0" smtClean="0"/>
              <a:t>.</a:t>
            </a:r>
          </a:p>
          <a:p>
            <a:pPr marL="702900" lvl="1" indent="-342900"/>
            <a:r>
              <a:rPr lang="it-IT" sz="2200" dirty="0" smtClean="0">
                <a:solidFill>
                  <a:srgbClr val="FF0000"/>
                </a:solidFill>
              </a:rPr>
              <a:t>“</a:t>
            </a:r>
            <a:r>
              <a:rPr lang="it-IT" sz="2200" dirty="0" err="1" smtClean="0">
                <a:solidFill>
                  <a:srgbClr val="FF0000"/>
                </a:solidFill>
              </a:rPr>
              <a:t>Arts</a:t>
            </a:r>
            <a:r>
              <a:rPr lang="it-IT" sz="2200" dirty="0" smtClean="0">
                <a:solidFill>
                  <a:srgbClr val="FF0000"/>
                </a:solidFill>
              </a:rPr>
              <a:t> </a:t>
            </a:r>
            <a:r>
              <a:rPr lang="it-IT" sz="2200" dirty="0" err="1" smtClean="0">
                <a:solidFill>
                  <a:srgbClr val="FF0000"/>
                </a:solidFill>
              </a:rPr>
              <a:t>users</a:t>
            </a:r>
            <a:r>
              <a:rPr lang="it-IT" sz="2200" dirty="0" smtClean="0">
                <a:solidFill>
                  <a:srgbClr val="FF0000"/>
                </a:solidFill>
              </a:rPr>
              <a:t> just </a:t>
            </a:r>
            <a:r>
              <a:rPr lang="it-IT" sz="2200" dirty="0" err="1" smtClean="0">
                <a:solidFill>
                  <a:srgbClr val="FF0000"/>
                </a:solidFill>
              </a:rPr>
              <a:t>send</a:t>
            </a:r>
            <a:r>
              <a:rPr lang="it-IT" sz="2200" dirty="0" smtClean="0">
                <a:solidFill>
                  <a:srgbClr val="FF0000"/>
                </a:solidFill>
              </a:rPr>
              <a:t> email, do social networks and </a:t>
            </a:r>
            <a:r>
              <a:rPr lang="it-IT" sz="2200" dirty="0" err="1" smtClean="0">
                <a:solidFill>
                  <a:srgbClr val="FF0000"/>
                </a:solidFill>
              </a:rPr>
              <a:t>browse</a:t>
            </a:r>
            <a:r>
              <a:rPr lang="it-IT" sz="2200" dirty="0" smtClean="0">
                <a:solidFill>
                  <a:srgbClr val="FF0000"/>
                </a:solidFill>
              </a:rPr>
              <a:t>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 smtClean="0"/>
              <a:t>IT </a:t>
            </a:r>
            <a:r>
              <a:rPr lang="it-IT" sz="2200" dirty="0" err="1" smtClean="0"/>
              <a:t>department</a:t>
            </a:r>
            <a:r>
              <a:rPr lang="it-IT" sz="2200" dirty="0" smtClean="0"/>
              <a:t> </a:t>
            </a:r>
            <a:r>
              <a:rPr lang="it-IT" sz="2200" dirty="0" err="1" smtClean="0"/>
              <a:t>sticks</a:t>
            </a:r>
            <a:r>
              <a:rPr lang="it-IT" sz="2200" dirty="0" smtClean="0"/>
              <a:t> (</a:t>
            </a:r>
            <a:r>
              <a:rPr lang="it-IT" sz="2200" dirty="0" err="1" smtClean="0"/>
              <a:t>correctly</a:t>
            </a:r>
            <a:r>
              <a:rPr lang="it-IT" sz="2200" dirty="0" smtClean="0"/>
              <a:t>) to </a:t>
            </a:r>
            <a:r>
              <a:rPr lang="it-IT" sz="2200" dirty="0" err="1" smtClean="0"/>
              <a:t>its</a:t>
            </a:r>
            <a:r>
              <a:rPr lang="it-IT" sz="2200" dirty="0" smtClean="0"/>
              <a:t> security </a:t>
            </a:r>
            <a:r>
              <a:rPr lang="it-IT" sz="2200" dirty="0" err="1" smtClean="0"/>
              <a:t>policies</a:t>
            </a:r>
            <a:r>
              <a:rPr lang="it-IT" sz="2200" dirty="0" smtClean="0"/>
              <a:t>, </a:t>
            </a:r>
            <a:r>
              <a:rPr lang="it-IT" sz="2200" dirty="0" err="1" smtClean="0"/>
              <a:t>but</a:t>
            </a:r>
            <a:r>
              <a:rPr lang="it-IT" sz="2200" dirty="0" smtClean="0"/>
              <a:t> </a:t>
            </a:r>
            <a:r>
              <a:rPr lang="it-IT" sz="2200" dirty="0" err="1" smtClean="0"/>
              <a:t>does</a:t>
            </a:r>
            <a:r>
              <a:rPr lang="it-IT" sz="2200" dirty="0" smtClean="0"/>
              <a:t> </a:t>
            </a:r>
            <a:r>
              <a:rPr lang="it-IT" sz="2200" dirty="0" err="1" smtClean="0"/>
              <a:t>not</a:t>
            </a:r>
            <a:r>
              <a:rPr lang="it-IT" sz="2200" dirty="0" smtClean="0"/>
              <a:t> </a:t>
            </a:r>
            <a:r>
              <a:rPr lang="it-IT" sz="2200" dirty="0" err="1" smtClean="0"/>
              <a:t>give</a:t>
            </a:r>
            <a:r>
              <a:rPr lang="it-IT" sz="2200" dirty="0" smtClean="0"/>
              <a:t> </a:t>
            </a:r>
            <a:r>
              <a:rPr lang="it-IT" sz="2200" dirty="0" err="1" smtClean="0"/>
              <a:t>details</a:t>
            </a:r>
            <a:r>
              <a:rPr lang="it-IT" sz="2200" dirty="0" smtClean="0"/>
              <a:t> to </a:t>
            </a:r>
            <a:r>
              <a:rPr lang="it-IT" sz="2200" dirty="0" err="1" smtClean="0"/>
              <a:t>users</a:t>
            </a:r>
            <a:r>
              <a:rPr lang="it-IT" sz="2200" dirty="0" smtClean="0"/>
              <a:t> </a:t>
            </a:r>
            <a:r>
              <a:rPr lang="it-IT" sz="2200" dirty="0" err="1" smtClean="0"/>
              <a:t>about</a:t>
            </a:r>
            <a:r>
              <a:rPr lang="it-IT" sz="2200" dirty="0" smtClean="0"/>
              <a:t> </a:t>
            </a:r>
            <a:r>
              <a:rPr lang="it-IT" sz="2200" dirty="0" err="1" smtClean="0"/>
              <a:t>which</a:t>
            </a:r>
            <a:r>
              <a:rPr lang="it-IT" sz="2200" dirty="0" smtClean="0"/>
              <a:t> are the </a:t>
            </a:r>
            <a:r>
              <a:rPr lang="it-IT" sz="2200" dirty="0" err="1" smtClean="0"/>
              <a:t>effects</a:t>
            </a:r>
            <a:r>
              <a:rPr lang="it-IT" sz="2200" dirty="0" smtClean="0"/>
              <a:t> on </a:t>
            </a:r>
            <a:r>
              <a:rPr lang="it-IT" sz="2200" dirty="0" err="1" smtClean="0"/>
              <a:t>their</a:t>
            </a:r>
            <a:r>
              <a:rPr lang="it-IT" sz="2200" dirty="0" smtClean="0"/>
              <a:t> “non </a:t>
            </a:r>
            <a:r>
              <a:rPr lang="it-IT" sz="2200" dirty="0" err="1" smtClean="0"/>
              <a:t>usual</a:t>
            </a:r>
            <a:r>
              <a:rPr lang="it-IT" sz="2200" dirty="0" smtClean="0"/>
              <a:t>” </a:t>
            </a:r>
            <a:r>
              <a:rPr lang="it-IT" sz="2200" dirty="0" err="1" smtClean="0"/>
              <a:t>applications</a:t>
            </a:r>
            <a:r>
              <a:rPr lang="it-IT" sz="2200" dirty="0" smtClean="0"/>
              <a:t>; </a:t>
            </a:r>
            <a:r>
              <a:rPr lang="it-IT" sz="2200" dirty="0" err="1" smtClean="0"/>
              <a:t>users</a:t>
            </a:r>
            <a:r>
              <a:rPr lang="it-IT" sz="2200" dirty="0" smtClean="0"/>
              <a:t> </a:t>
            </a:r>
            <a:r>
              <a:rPr lang="it-IT" sz="2200" dirty="0" err="1" smtClean="0"/>
              <a:t>spend</a:t>
            </a:r>
            <a:r>
              <a:rPr lang="it-IT" sz="2200" dirty="0" smtClean="0"/>
              <a:t> </a:t>
            </a:r>
            <a:r>
              <a:rPr lang="it-IT" sz="2200" dirty="0" err="1" smtClean="0"/>
              <a:t>many</a:t>
            </a:r>
            <a:r>
              <a:rPr lang="it-IT" sz="2200" dirty="0" smtClean="0"/>
              <a:t> </a:t>
            </a:r>
            <a:r>
              <a:rPr lang="it-IT" sz="2200" dirty="0" err="1" smtClean="0"/>
              <a:t>effort</a:t>
            </a:r>
            <a:r>
              <a:rPr lang="it-IT" sz="2200" dirty="0" smtClean="0"/>
              <a:t> to </a:t>
            </a:r>
            <a:r>
              <a:rPr lang="it-IT" sz="2200" dirty="0" err="1" smtClean="0"/>
              <a:t>understand</a:t>
            </a:r>
            <a:r>
              <a:rPr lang="it-IT" sz="2200" dirty="0" smtClean="0"/>
              <a:t> </a:t>
            </a:r>
            <a:r>
              <a:rPr lang="it-IT" sz="2200" dirty="0" err="1" smtClean="0"/>
              <a:t>why</a:t>
            </a:r>
            <a:r>
              <a:rPr lang="it-IT" sz="2200" dirty="0" smtClean="0"/>
              <a:t> the </a:t>
            </a:r>
            <a:r>
              <a:rPr lang="it-IT" sz="2200" dirty="0" err="1" smtClean="0"/>
              <a:t>application</a:t>
            </a:r>
            <a:r>
              <a:rPr lang="it-IT" sz="2200" dirty="0" smtClean="0"/>
              <a:t> </a:t>
            </a:r>
            <a:r>
              <a:rPr lang="it-IT" sz="2200" dirty="0" err="1" smtClean="0"/>
              <a:t>does</a:t>
            </a:r>
            <a:r>
              <a:rPr lang="it-IT" sz="2200" dirty="0" smtClean="0"/>
              <a:t> </a:t>
            </a:r>
            <a:r>
              <a:rPr lang="it-IT" sz="2200" dirty="0" err="1" smtClean="0"/>
              <a:t>not</a:t>
            </a:r>
            <a:r>
              <a:rPr lang="it-IT" sz="2200" dirty="0" smtClean="0"/>
              <a:t> work </a:t>
            </a:r>
            <a:r>
              <a:rPr lang="it-IT" sz="2200" dirty="0" err="1" smtClean="0"/>
              <a:t>correctly</a:t>
            </a:r>
            <a:r>
              <a:rPr lang="it-IT" sz="2200" dirty="0" smtClean="0"/>
              <a:t>, </a:t>
            </a:r>
            <a:r>
              <a:rPr lang="it-IT" sz="2200" dirty="0" err="1" smtClean="0"/>
              <a:t>until</a:t>
            </a:r>
            <a:r>
              <a:rPr lang="it-IT" sz="2200" dirty="0" smtClean="0"/>
              <a:t> an IT </a:t>
            </a:r>
            <a:r>
              <a:rPr lang="it-IT" sz="2200" dirty="0" err="1" smtClean="0"/>
              <a:t>engineer</a:t>
            </a:r>
            <a:r>
              <a:rPr lang="it-IT" sz="2200" dirty="0" smtClean="0"/>
              <a:t> from the </a:t>
            </a:r>
            <a:r>
              <a:rPr lang="it-IT" sz="2200" dirty="0" err="1" smtClean="0"/>
              <a:t>other</a:t>
            </a:r>
            <a:r>
              <a:rPr lang="it-IT" sz="2200" dirty="0" smtClean="0"/>
              <a:t> </a:t>
            </a:r>
            <a:r>
              <a:rPr lang="it-IT" sz="2200" dirty="0" err="1" smtClean="0"/>
              <a:t>connected</a:t>
            </a:r>
            <a:r>
              <a:rPr lang="it-IT" sz="2200" dirty="0" smtClean="0"/>
              <a:t> </a:t>
            </a:r>
            <a:r>
              <a:rPr lang="it-IT" sz="2200" dirty="0" err="1" smtClean="0"/>
              <a:t>institutions</a:t>
            </a:r>
            <a:r>
              <a:rPr lang="it-IT" sz="2200" dirty="0" smtClean="0"/>
              <a:t> call and </a:t>
            </a:r>
            <a:r>
              <a:rPr lang="it-IT" sz="2200" dirty="0" err="1" smtClean="0"/>
              <a:t>is</a:t>
            </a:r>
            <a:r>
              <a:rPr lang="it-IT" sz="2200" dirty="0" smtClean="0"/>
              <a:t> </a:t>
            </a:r>
            <a:r>
              <a:rPr lang="it-IT" sz="2200" dirty="0" err="1" smtClean="0"/>
              <a:t>explained</a:t>
            </a:r>
            <a:r>
              <a:rPr lang="it-IT" sz="2200" dirty="0" smtClean="0"/>
              <a:t> </a:t>
            </a:r>
            <a:r>
              <a:rPr lang="it-IT" sz="2200" dirty="0" err="1" smtClean="0"/>
              <a:t>about</a:t>
            </a:r>
            <a:r>
              <a:rPr lang="it-IT" sz="2200" dirty="0" smtClean="0"/>
              <a:t> the </a:t>
            </a:r>
            <a:r>
              <a:rPr lang="it-IT" sz="2200" dirty="0" err="1" smtClean="0"/>
              <a:t>local</a:t>
            </a:r>
            <a:r>
              <a:rPr lang="it-IT" sz="2200" dirty="0" smtClean="0"/>
              <a:t> setup</a:t>
            </a:r>
          </a:p>
          <a:p>
            <a:pPr marL="702900" lvl="1" indent="-342900"/>
            <a:r>
              <a:rPr lang="it-IT" sz="2200" dirty="0" smtClean="0">
                <a:solidFill>
                  <a:srgbClr val="FF0000"/>
                </a:solidFill>
              </a:rPr>
              <a:t>“My </a:t>
            </a:r>
            <a:r>
              <a:rPr lang="it-IT" sz="2200" dirty="0" err="1" smtClean="0">
                <a:solidFill>
                  <a:srgbClr val="FF0000"/>
                </a:solidFill>
              </a:rPr>
              <a:t>users</a:t>
            </a:r>
            <a:r>
              <a:rPr lang="it-IT" sz="2200" dirty="0" smtClean="0">
                <a:solidFill>
                  <a:srgbClr val="FF0000"/>
                </a:solidFill>
              </a:rPr>
              <a:t> do </a:t>
            </a:r>
            <a:r>
              <a:rPr lang="it-IT" sz="2200" dirty="0" err="1" smtClean="0">
                <a:solidFill>
                  <a:srgbClr val="FF0000"/>
                </a:solidFill>
              </a:rPr>
              <a:t>not</a:t>
            </a:r>
            <a:r>
              <a:rPr lang="it-IT" sz="2200" dirty="0" smtClean="0">
                <a:solidFill>
                  <a:srgbClr val="FF0000"/>
                </a:solidFill>
              </a:rPr>
              <a:t> </a:t>
            </a:r>
            <a:r>
              <a:rPr lang="it-IT" sz="2200" dirty="0" err="1" smtClean="0">
                <a:solidFill>
                  <a:srgbClr val="FF0000"/>
                </a:solidFill>
              </a:rPr>
              <a:t>need</a:t>
            </a:r>
            <a:r>
              <a:rPr lang="it-IT" sz="2200" dirty="0" smtClean="0">
                <a:solidFill>
                  <a:srgbClr val="FF0000"/>
                </a:solidFill>
              </a:rPr>
              <a:t> to </a:t>
            </a:r>
            <a:r>
              <a:rPr lang="it-IT" sz="2200" dirty="0" err="1" smtClean="0">
                <a:solidFill>
                  <a:srgbClr val="FF0000"/>
                </a:solidFill>
              </a:rPr>
              <a:t>know</a:t>
            </a:r>
            <a:r>
              <a:rPr lang="it-IT" sz="2200" dirty="0" smtClean="0">
                <a:solidFill>
                  <a:srgbClr val="FF0000"/>
                </a:solidFill>
              </a:rPr>
              <a:t> </a:t>
            </a:r>
            <a:r>
              <a:rPr lang="it-IT" sz="2200" dirty="0" err="1" smtClean="0">
                <a:solidFill>
                  <a:srgbClr val="FF0000"/>
                </a:solidFill>
              </a:rPr>
              <a:t>about</a:t>
            </a:r>
            <a:r>
              <a:rPr lang="it-IT" sz="2200" dirty="0" smtClean="0">
                <a:solidFill>
                  <a:srgbClr val="FF0000"/>
                </a:solidFill>
              </a:rPr>
              <a:t> IT security, </a:t>
            </a:r>
            <a:r>
              <a:rPr lang="it-IT" sz="2200" dirty="0" err="1" smtClean="0">
                <a:solidFill>
                  <a:srgbClr val="FF0000"/>
                </a:solidFill>
              </a:rPr>
              <a:t>it</a:t>
            </a:r>
            <a:r>
              <a:rPr lang="it-IT" sz="2200" dirty="0" smtClean="0">
                <a:solidFill>
                  <a:srgbClr val="FF0000"/>
                </a:solidFill>
              </a:rPr>
              <a:t> </a:t>
            </a:r>
            <a:r>
              <a:rPr lang="it-IT" sz="2200" dirty="0" err="1" smtClean="0">
                <a:solidFill>
                  <a:srgbClr val="FF0000"/>
                </a:solidFill>
              </a:rPr>
              <a:t>is</a:t>
            </a:r>
            <a:r>
              <a:rPr lang="it-IT" sz="2200" dirty="0" smtClean="0">
                <a:solidFill>
                  <a:srgbClr val="FF0000"/>
                </a:solidFill>
              </a:rPr>
              <a:t> </a:t>
            </a:r>
            <a:r>
              <a:rPr lang="it-IT" sz="2200" dirty="0" err="1" smtClean="0">
                <a:solidFill>
                  <a:srgbClr val="FF0000"/>
                </a:solidFill>
              </a:rPr>
              <a:t>my</a:t>
            </a:r>
            <a:r>
              <a:rPr lang="it-IT" sz="2200" dirty="0" smtClean="0">
                <a:solidFill>
                  <a:srgbClr val="FF0000"/>
                </a:solidFill>
              </a:rPr>
              <a:t> business”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 err="1" smtClean="0"/>
              <a:t>There</a:t>
            </a:r>
            <a:r>
              <a:rPr lang="it-IT" sz="2200" dirty="0" smtClean="0"/>
              <a:t> </a:t>
            </a:r>
            <a:r>
              <a:rPr lang="it-IT" sz="2200" dirty="0" err="1" smtClean="0"/>
              <a:t>is</a:t>
            </a:r>
            <a:r>
              <a:rPr lang="it-IT" sz="2200" dirty="0" smtClean="0"/>
              <a:t> no </a:t>
            </a:r>
            <a:r>
              <a:rPr lang="it-IT" sz="2200" dirty="0" err="1" smtClean="0"/>
              <a:t>exception</a:t>
            </a:r>
            <a:r>
              <a:rPr lang="it-IT" sz="2200" dirty="0" smtClean="0"/>
              <a:t> to the single </a:t>
            </a:r>
            <a:r>
              <a:rPr lang="it-IT" sz="2200" dirty="0" err="1" smtClean="0"/>
              <a:t>possible</a:t>
            </a:r>
            <a:r>
              <a:rPr lang="it-IT" sz="2200" dirty="0" smtClean="0"/>
              <a:t> </a:t>
            </a:r>
            <a:r>
              <a:rPr lang="it-IT" sz="2200" dirty="0" err="1" smtClean="0"/>
              <a:t>configuration</a:t>
            </a:r>
            <a:r>
              <a:rPr lang="it-IT" sz="2200" dirty="0" smtClean="0"/>
              <a:t> for </a:t>
            </a:r>
            <a:r>
              <a:rPr lang="it-IT" sz="2200" dirty="0" err="1" smtClean="0"/>
              <a:t>all</a:t>
            </a:r>
            <a:r>
              <a:rPr lang="it-IT" sz="2200" dirty="0" smtClean="0"/>
              <a:t> </a:t>
            </a:r>
            <a:r>
              <a:rPr lang="it-IT" sz="2200" dirty="0" err="1" smtClean="0"/>
              <a:t>departments</a:t>
            </a:r>
            <a:r>
              <a:rPr lang="it-IT" sz="2200" dirty="0" smtClean="0"/>
              <a:t>. </a:t>
            </a:r>
            <a:r>
              <a:rPr lang="it-IT" sz="2200" dirty="0" err="1" smtClean="0"/>
              <a:t>Requesting</a:t>
            </a:r>
            <a:r>
              <a:rPr lang="it-IT" sz="2200" dirty="0" smtClean="0"/>
              <a:t> a “special </a:t>
            </a:r>
            <a:r>
              <a:rPr lang="it-IT" sz="2200" dirty="0" err="1" smtClean="0"/>
              <a:t>handling</a:t>
            </a:r>
            <a:r>
              <a:rPr lang="it-IT" sz="2200" dirty="0" smtClean="0"/>
              <a:t>” </a:t>
            </a:r>
            <a:r>
              <a:rPr lang="it-IT" sz="2200" dirty="0" err="1" smtClean="0"/>
              <a:t>needs</a:t>
            </a:r>
            <a:r>
              <a:rPr lang="it-IT" sz="2200" dirty="0" smtClean="0"/>
              <a:t> escalation to top management, </a:t>
            </a:r>
            <a:r>
              <a:rPr lang="it-IT" sz="2200" dirty="0" err="1" smtClean="0"/>
              <a:t>even</a:t>
            </a:r>
            <a:r>
              <a:rPr lang="it-IT" sz="2200" dirty="0" smtClean="0"/>
              <a:t> </a:t>
            </a:r>
            <a:r>
              <a:rPr lang="it-IT" sz="2200" dirty="0" err="1" smtClean="0"/>
              <a:t>if</a:t>
            </a:r>
            <a:r>
              <a:rPr lang="it-IT" sz="2200" dirty="0" smtClean="0"/>
              <a:t> </a:t>
            </a:r>
            <a:r>
              <a:rPr lang="it-IT" sz="2200" dirty="0" err="1" smtClean="0"/>
              <a:t>it</a:t>
            </a:r>
            <a:r>
              <a:rPr lang="it-IT" sz="2200" dirty="0" smtClean="0"/>
              <a:t> </a:t>
            </a:r>
            <a:r>
              <a:rPr lang="it-IT" sz="2200" dirty="0" err="1" smtClean="0"/>
              <a:t>is</a:t>
            </a:r>
            <a:r>
              <a:rPr lang="it-IT" sz="2200" dirty="0" smtClean="0"/>
              <a:t> just to </a:t>
            </a:r>
            <a:r>
              <a:rPr lang="it-IT" sz="2200" dirty="0" err="1" smtClean="0"/>
              <a:t>enable</a:t>
            </a:r>
            <a:r>
              <a:rPr lang="it-IT" sz="2200" dirty="0" smtClean="0"/>
              <a:t> a “</a:t>
            </a:r>
            <a:r>
              <a:rPr lang="it-IT" sz="2200" dirty="0" err="1" smtClean="0"/>
              <a:t>ping</a:t>
            </a:r>
            <a:r>
              <a:rPr lang="it-IT" sz="2200" dirty="0" smtClean="0"/>
              <a:t>” to a single </a:t>
            </a:r>
            <a:r>
              <a:rPr lang="it-IT" sz="2200" dirty="0" err="1" smtClean="0"/>
              <a:t>address</a:t>
            </a:r>
            <a:r>
              <a:rPr lang="it-IT" sz="2200" dirty="0" smtClean="0"/>
              <a:t>.</a:t>
            </a:r>
          </a:p>
          <a:p>
            <a:pPr marL="702900" lvl="1" indent="-342900"/>
            <a:r>
              <a:rPr lang="it-IT" sz="2200" dirty="0" smtClean="0">
                <a:solidFill>
                  <a:srgbClr val="FF0000"/>
                </a:solidFill>
              </a:rPr>
              <a:t>”</a:t>
            </a:r>
            <a:r>
              <a:rPr lang="it-IT" sz="2200" dirty="0" err="1" smtClean="0">
                <a:solidFill>
                  <a:srgbClr val="FF0000"/>
                </a:solidFill>
              </a:rPr>
              <a:t>One</a:t>
            </a:r>
            <a:r>
              <a:rPr lang="it-IT" sz="2200" dirty="0" smtClean="0">
                <a:solidFill>
                  <a:srgbClr val="FF0000"/>
                </a:solidFill>
              </a:rPr>
              <a:t> </a:t>
            </a:r>
            <a:r>
              <a:rPr lang="it-IT" sz="2200" dirty="0" err="1" smtClean="0">
                <a:solidFill>
                  <a:srgbClr val="FF0000"/>
                </a:solidFill>
              </a:rPr>
              <a:t>solition</a:t>
            </a:r>
            <a:r>
              <a:rPr lang="it-IT" sz="2200" dirty="0" smtClean="0">
                <a:solidFill>
                  <a:srgbClr val="FF0000"/>
                </a:solidFill>
              </a:rPr>
              <a:t> </a:t>
            </a:r>
            <a:r>
              <a:rPr lang="it-IT" sz="2200" dirty="0" err="1" smtClean="0">
                <a:solidFill>
                  <a:srgbClr val="FF0000"/>
                </a:solidFill>
              </a:rPr>
              <a:t>serves</a:t>
            </a:r>
            <a:r>
              <a:rPr lang="it-IT" sz="2200" dirty="0" smtClean="0">
                <a:solidFill>
                  <a:srgbClr val="FF0000"/>
                </a:solidFill>
              </a:rPr>
              <a:t> </a:t>
            </a:r>
            <a:r>
              <a:rPr lang="it-IT" sz="2200" dirty="0" err="1" smtClean="0">
                <a:solidFill>
                  <a:srgbClr val="FF0000"/>
                </a:solidFill>
              </a:rPr>
              <a:t>all</a:t>
            </a:r>
            <a:r>
              <a:rPr lang="it-IT" sz="2200" dirty="0" smtClean="0">
                <a:solidFill>
                  <a:srgbClr val="FF0000"/>
                </a:solidFill>
              </a:rPr>
              <a:t>! </a:t>
            </a:r>
            <a:r>
              <a:rPr lang="it-IT" sz="2200" dirty="0" err="1" smtClean="0">
                <a:solidFill>
                  <a:srgbClr val="FF0000"/>
                </a:solidFill>
              </a:rPr>
              <a:t>We</a:t>
            </a:r>
            <a:r>
              <a:rPr lang="it-IT" sz="2200" dirty="0" smtClean="0">
                <a:solidFill>
                  <a:srgbClr val="FF0000"/>
                </a:solidFill>
              </a:rPr>
              <a:t> decide top down </a:t>
            </a:r>
            <a:r>
              <a:rPr lang="it-IT" sz="2200" dirty="0" err="1" smtClean="0">
                <a:solidFill>
                  <a:srgbClr val="FF0000"/>
                </a:solidFill>
              </a:rPr>
              <a:t>which</a:t>
            </a:r>
            <a:r>
              <a:rPr lang="it-IT" sz="2200" dirty="0" smtClean="0">
                <a:solidFill>
                  <a:srgbClr val="FF0000"/>
                </a:solidFill>
              </a:rPr>
              <a:t> </a:t>
            </a:r>
            <a:r>
              <a:rPr lang="it-IT" sz="2200" dirty="0" err="1" smtClean="0">
                <a:solidFill>
                  <a:srgbClr val="FF0000"/>
                </a:solidFill>
              </a:rPr>
              <a:t>is</a:t>
            </a:r>
            <a:r>
              <a:rPr lang="it-IT" sz="2200" dirty="0" smtClean="0">
                <a:solidFill>
                  <a:srgbClr val="FF0000"/>
                </a:solidFill>
              </a:rPr>
              <a:t> the </a:t>
            </a:r>
            <a:r>
              <a:rPr lang="it-IT" sz="2200" dirty="0" err="1" smtClean="0">
                <a:solidFill>
                  <a:srgbClr val="FF0000"/>
                </a:solidFill>
              </a:rPr>
              <a:t>good</a:t>
            </a:r>
            <a:r>
              <a:rPr lang="it-IT" sz="2200" dirty="0" smtClean="0">
                <a:solidFill>
                  <a:srgbClr val="FF0000"/>
                </a:solidFill>
              </a:rPr>
              <a:t> </a:t>
            </a:r>
            <a:r>
              <a:rPr lang="it-IT" sz="2200" dirty="0" err="1" smtClean="0">
                <a:solidFill>
                  <a:srgbClr val="FF0000"/>
                </a:solidFill>
              </a:rPr>
              <a:t>one</a:t>
            </a:r>
            <a:r>
              <a:rPr lang="it-IT" sz="2200" dirty="0" smtClean="0">
                <a:solidFill>
                  <a:srgbClr val="FF0000"/>
                </a:solidFill>
              </a:rPr>
              <a:t>”</a:t>
            </a:r>
            <a:endParaRPr lang="it-IT" sz="2200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13938" y="6435499"/>
            <a:ext cx="9236501" cy="321240"/>
          </a:xfrm>
        </p:spPr>
        <p:txBody>
          <a:bodyPr/>
          <a:lstStyle/>
          <a:p>
            <a:r>
              <a:rPr lang="en-GB" altLang="en-US" smtClean="0"/>
              <a:t>GARR</a:t>
            </a:r>
            <a:endParaRPr lang="en-GB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9796671" y="6475468"/>
            <a:ext cx="460477" cy="241301"/>
          </a:xfrm>
        </p:spPr>
        <p:txBody>
          <a:bodyPr/>
          <a:lstStyle/>
          <a:p>
            <a:fld id="{3444737D-A49A-471F-B156-E5D64B13EE4D}" type="slidenum">
              <a:rPr lang="en-GB" altLang="en-US" smtClean="0"/>
              <a:pPr/>
              <a:t>16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6459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30473"/>
            <a:ext cx="9558670" cy="515901"/>
          </a:xfrm>
        </p:spPr>
        <p:txBody>
          <a:bodyPr/>
          <a:lstStyle/>
          <a:p>
            <a:r>
              <a:rPr lang="en-GB" sz="3200" dirty="0" smtClean="0"/>
              <a:t>(Real) stories from the users’ community (2)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943" y="911088"/>
            <a:ext cx="11278440" cy="5564380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 err="1" smtClean="0"/>
              <a:t>This</a:t>
            </a:r>
            <a:r>
              <a:rPr lang="it-IT" sz="2200" dirty="0" smtClean="0"/>
              <a:t> </a:t>
            </a:r>
            <a:r>
              <a:rPr lang="it-IT" sz="2200" dirty="0" err="1" smtClean="0"/>
              <a:t>application</a:t>
            </a:r>
            <a:r>
              <a:rPr lang="it-IT" sz="2200" dirty="0" smtClean="0"/>
              <a:t> </a:t>
            </a:r>
            <a:r>
              <a:rPr lang="it-IT" sz="2200" dirty="0" err="1" smtClean="0"/>
              <a:t>is</a:t>
            </a:r>
            <a:r>
              <a:rPr lang="it-IT" sz="2200" dirty="0" smtClean="0"/>
              <a:t> </a:t>
            </a:r>
            <a:r>
              <a:rPr lang="it-IT" sz="2200" dirty="0" err="1" smtClean="0"/>
              <a:t>not</a:t>
            </a:r>
            <a:r>
              <a:rPr lang="it-IT" sz="2200" dirty="0" smtClean="0"/>
              <a:t> </a:t>
            </a:r>
            <a:r>
              <a:rPr lang="it-IT" sz="2200" dirty="0" err="1" smtClean="0"/>
              <a:t>allowed</a:t>
            </a:r>
            <a:r>
              <a:rPr lang="it-IT" sz="2200" dirty="0" smtClean="0"/>
              <a:t> on </a:t>
            </a:r>
            <a:r>
              <a:rPr lang="it-IT" sz="2200" dirty="0" err="1" smtClean="0"/>
              <a:t>our</a:t>
            </a:r>
            <a:r>
              <a:rPr lang="it-IT" sz="2200" dirty="0" smtClean="0"/>
              <a:t> campus network, </a:t>
            </a:r>
            <a:r>
              <a:rPr lang="it-IT" sz="2200" dirty="0" err="1" smtClean="0"/>
              <a:t>you</a:t>
            </a:r>
            <a:r>
              <a:rPr lang="it-IT" sz="2200" dirty="0" smtClean="0"/>
              <a:t> </a:t>
            </a:r>
            <a:r>
              <a:rPr lang="it-IT" sz="2200" dirty="0" err="1" smtClean="0"/>
              <a:t>need</a:t>
            </a:r>
            <a:r>
              <a:rPr lang="it-IT" sz="2200" dirty="0" smtClean="0"/>
              <a:t> to </a:t>
            </a:r>
            <a:r>
              <a:rPr lang="it-IT" sz="2200" dirty="0" err="1" smtClean="0"/>
              <a:t>ask</a:t>
            </a:r>
            <a:r>
              <a:rPr lang="it-IT" sz="2200" dirty="0" smtClean="0"/>
              <a:t> (and </a:t>
            </a:r>
            <a:r>
              <a:rPr lang="it-IT" sz="2200" dirty="0" err="1" smtClean="0"/>
              <a:t>pay</a:t>
            </a:r>
            <a:r>
              <a:rPr lang="it-IT" sz="2200" dirty="0" smtClean="0"/>
              <a:t> for) a </a:t>
            </a:r>
            <a:r>
              <a:rPr lang="it-IT" sz="2200" dirty="0" err="1" smtClean="0"/>
              <a:t>dedicated</a:t>
            </a:r>
            <a:r>
              <a:rPr lang="it-IT" sz="2200" dirty="0" smtClean="0"/>
              <a:t> LAN for </a:t>
            </a:r>
            <a:r>
              <a:rPr lang="it-IT" sz="2200" dirty="0" err="1" smtClean="0"/>
              <a:t>your</a:t>
            </a:r>
            <a:r>
              <a:rPr lang="it-IT" sz="2200" dirty="0" smtClean="0"/>
              <a:t> </a:t>
            </a:r>
            <a:r>
              <a:rPr lang="it-IT" sz="2200" dirty="0" err="1" smtClean="0"/>
              <a:t>department</a:t>
            </a:r>
            <a:r>
              <a:rPr lang="it-IT" sz="2200" dirty="0" smtClean="0"/>
              <a:t>.</a:t>
            </a:r>
          </a:p>
          <a:p>
            <a:pPr marL="702900" lvl="1" indent="-342900"/>
            <a:r>
              <a:rPr lang="it-IT" sz="2200" dirty="0" smtClean="0">
                <a:solidFill>
                  <a:srgbClr val="FF0000"/>
                </a:solidFill>
              </a:rPr>
              <a:t>“</a:t>
            </a:r>
            <a:r>
              <a:rPr lang="it-IT" sz="2200" dirty="0" err="1" smtClean="0">
                <a:solidFill>
                  <a:srgbClr val="FF0000"/>
                </a:solidFill>
              </a:rPr>
              <a:t>Why</a:t>
            </a:r>
            <a:r>
              <a:rPr lang="it-IT" sz="2200" dirty="0" smtClean="0">
                <a:solidFill>
                  <a:srgbClr val="FF0000"/>
                </a:solidFill>
              </a:rPr>
              <a:t> </a:t>
            </a:r>
            <a:r>
              <a:rPr lang="it-IT" sz="2200" dirty="0" err="1" smtClean="0">
                <a:solidFill>
                  <a:srgbClr val="FF0000"/>
                </a:solidFill>
              </a:rPr>
              <a:t>shall</a:t>
            </a:r>
            <a:r>
              <a:rPr lang="it-IT" sz="2200" dirty="0" smtClean="0">
                <a:solidFill>
                  <a:srgbClr val="FF0000"/>
                </a:solidFill>
              </a:rPr>
              <a:t> </a:t>
            </a:r>
            <a:r>
              <a:rPr lang="it-IT" sz="2200" dirty="0" err="1" smtClean="0">
                <a:solidFill>
                  <a:srgbClr val="FF0000"/>
                </a:solidFill>
              </a:rPr>
              <a:t>we</a:t>
            </a:r>
            <a:r>
              <a:rPr lang="it-IT" sz="2200" dirty="0" smtClean="0">
                <a:solidFill>
                  <a:srgbClr val="FF0000"/>
                </a:solidFill>
              </a:rPr>
              <a:t> </a:t>
            </a:r>
            <a:r>
              <a:rPr lang="it-IT" sz="2200" dirty="0" err="1" smtClean="0">
                <a:solidFill>
                  <a:srgbClr val="FF0000"/>
                </a:solidFill>
              </a:rPr>
              <a:t>explore</a:t>
            </a:r>
            <a:r>
              <a:rPr lang="it-IT" sz="2200" dirty="0" smtClean="0">
                <a:solidFill>
                  <a:srgbClr val="FF0000"/>
                </a:solidFill>
              </a:rPr>
              <a:t> </a:t>
            </a:r>
            <a:r>
              <a:rPr lang="it-IT" sz="2200" dirty="0" err="1" smtClean="0">
                <a:solidFill>
                  <a:srgbClr val="FF0000"/>
                </a:solidFill>
              </a:rPr>
              <a:t>solutions</a:t>
            </a:r>
            <a:r>
              <a:rPr lang="it-IT" sz="2200" dirty="0">
                <a:solidFill>
                  <a:srgbClr val="FF0000"/>
                </a:solidFill>
              </a:rPr>
              <a:t> </a:t>
            </a:r>
            <a:r>
              <a:rPr lang="it-IT" sz="2200" dirty="0" smtClean="0">
                <a:solidFill>
                  <a:srgbClr val="FF0000"/>
                </a:solidFill>
              </a:rPr>
              <a:t>and serve special </a:t>
            </a:r>
            <a:r>
              <a:rPr lang="it-IT" sz="2200" dirty="0" err="1" smtClean="0">
                <a:solidFill>
                  <a:srgbClr val="FF0000"/>
                </a:solidFill>
              </a:rPr>
              <a:t>needs</a:t>
            </a:r>
            <a:r>
              <a:rPr lang="it-IT" sz="2200" dirty="0" smtClean="0">
                <a:solidFill>
                  <a:srgbClr val="FF0000"/>
                </a:solidFill>
              </a:rPr>
              <a:t>? </a:t>
            </a:r>
            <a:r>
              <a:rPr lang="it-IT" sz="2200" dirty="0" err="1" smtClean="0">
                <a:solidFill>
                  <a:srgbClr val="FF0000"/>
                </a:solidFill>
              </a:rPr>
              <a:t>Let</a:t>
            </a:r>
            <a:r>
              <a:rPr lang="it-IT" sz="2200" dirty="0" smtClean="0">
                <a:solidFill>
                  <a:srgbClr val="FF0000"/>
                </a:solidFill>
              </a:rPr>
              <a:t> </a:t>
            </a:r>
            <a:r>
              <a:rPr lang="it-IT" sz="2200" dirty="0" err="1" smtClean="0">
                <a:solidFill>
                  <a:srgbClr val="FF0000"/>
                </a:solidFill>
              </a:rPr>
              <a:t>them</a:t>
            </a:r>
            <a:r>
              <a:rPr lang="it-IT" sz="2200" dirty="0" smtClean="0">
                <a:solidFill>
                  <a:srgbClr val="FF0000"/>
                </a:solidFill>
              </a:rPr>
              <a:t> out!”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 smtClean="0"/>
              <a:t>IT </a:t>
            </a:r>
            <a:r>
              <a:rPr lang="it-IT" sz="2200" dirty="0" err="1" smtClean="0"/>
              <a:t>department</a:t>
            </a:r>
            <a:r>
              <a:rPr lang="it-IT" sz="2200" dirty="0" smtClean="0"/>
              <a:t> </a:t>
            </a:r>
            <a:r>
              <a:rPr lang="it-IT" sz="2200" dirty="0" err="1" smtClean="0"/>
              <a:t>does</a:t>
            </a:r>
            <a:r>
              <a:rPr lang="it-IT" sz="2200" dirty="0" smtClean="0"/>
              <a:t> </a:t>
            </a:r>
            <a:r>
              <a:rPr lang="it-IT" sz="2200" dirty="0" err="1" smtClean="0"/>
              <a:t>not</a:t>
            </a:r>
            <a:r>
              <a:rPr lang="it-IT" sz="2200" dirty="0" smtClean="0"/>
              <a:t> </a:t>
            </a:r>
            <a:r>
              <a:rPr lang="it-IT" sz="2200" dirty="0" err="1" smtClean="0"/>
              <a:t>know</a:t>
            </a:r>
            <a:r>
              <a:rPr lang="it-IT" sz="2200" dirty="0" smtClean="0"/>
              <a:t> </a:t>
            </a:r>
            <a:r>
              <a:rPr lang="it-IT" sz="2200" dirty="0" err="1" smtClean="0"/>
              <a:t>how</a:t>
            </a:r>
            <a:r>
              <a:rPr lang="it-IT" sz="2200" dirty="0" smtClean="0"/>
              <a:t> the </a:t>
            </a:r>
            <a:r>
              <a:rPr lang="it-IT" sz="2200" dirty="0" err="1" smtClean="0"/>
              <a:t>users</a:t>
            </a:r>
            <a:r>
              <a:rPr lang="it-IT" sz="2200" dirty="0" smtClean="0"/>
              <a:t>’ </a:t>
            </a:r>
            <a:r>
              <a:rPr lang="it-IT" sz="2200" dirty="0" err="1" smtClean="0"/>
              <a:t>application</a:t>
            </a:r>
            <a:r>
              <a:rPr lang="it-IT" sz="2200" dirty="0" smtClean="0"/>
              <a:t> </a:t>
            </a:r>
            <a:r>
              <a:rPr lang="it-IT" sz="2200" dirty="0" err="1" smtClean="0"/>
              <a:t>deals</a:t>
            </a:r>
            <a:r>
              <a:rPr lang="it-IT" sz="2200" dirty="0" smtClean="0"/>
              <a:t> with the network (</a:t>
            </a:r>
            <a:r>
              <a:rPr lang="it-IT" sz="2200" dirty="0" err="1" smtClean="0"/>
              <a:t>even</a:t>
            </a:r>
            <a:r>
              <a:rPr lang="it-IT" sz="2200" dirty="0" smtClean="0"/>
              <a:t> </a:t>
            </a:r>
            <a:r>
              <a:rPr lang="it-IT" sz="2200" dirty="0" err="1" smtClean="0"/>
              <a:t>if</a:t>
            </a:r>
            <a:r>
              <a:rPr lang="it-IT" sz="2200" dirty="0" smtClean="0"/>
              <a:t> </a:t>
            </a:r>
            <a:r>
              <a:rPr lang="it-IT" sz="2200" dirty="0" err="1" smtClean="0"/>
              <a:t>it</a:t>
            </a:r>
            <a:r>
              <a:rPr lang="it-IT" sz="2200" dirty="0" smtClean="0"/>
              <a:t> </a:t>
            </a:r>
            <a:r>
              <a:rPr lang="it-IT" sz="2200" dirty="0" err="1" smtClean="0"/>
              <a:t>is</a:t>
            </a:r>
            <a:r>
              <a:rPr lang="it-IT" sz="2200" dirty="0" smtClean="0"/>
              <a:t> </a:t>
            </a:r>
            <a:r>
              <a:rPr lang="it-IT" sz="2200" dirty="0" err="1" smtClean="0"/>
              <a:t>well</a:t>
            </a:r>
            <a:r>
              <a:rPr lang="it-IT" sz="2200" dirty="0" smtClean="0"/>
              <a:t> </a:t>
            </a:r>
            <a:r>
              <a:rPr lang="it-IT" sz="2200" dirty="0" err="1" smtClean="0"/>
              <a:t>documented</a:t>
            </a:r>
            <a:r>
              <a:rPr lang="it-IT" sz="2200" dirty="0" smtClean="0"/>
              <a:t>) and </a:t>
            </a:r>
            <a:r>
              <a:rPr lang="it-IT" sz="2200" dirty="0" err="1" smtClean="0"/>
              <a:t>given</a:t>
            </a:r>
            <a:r>
              <a:rPr lang="it-IT" sz="2200" dirty="0" smtClean="0"/>
              <a:t> </a:t>
            </a:r>
            <a:r>
              <a:rPr lang="it-IT" sz="2200" dirty="0" err="1" smtClean="0"/>
              <a:t>users</a:t>
            </a:r>
            <a:r>
              <a:rPr lang="it-IT" sz="2200" dirty="0" smtClean="0"/>
              <a:t>’ are </a:t>
            </a:r>
            <a:r>
              <a:rPr lang="it-IT" sz="2200" dirty="0" err="1" smtClean="0"/>
              <a:t>not</a:t>
            </a:r>
            <a:r>
              <a:rPr lang="it-IT" sz="2200" dirty="0" smtClean="0"/>
              <a:t> </a:t>
            </a:r>
            <a:r>
              <a:rPr lang="it-IT" sz="2200" dirty="0" err="1" smtClean="0"/>
              <a:t>techies</a:t>
            </a:r>
            <a:r>
              <a:rPr lang="en-US" sz="2200" dirty="0" smtClean="0"/>
              <a:t>, why don’t they just use another which everybody uses?</a:t>
            </a:r>
          </a:p>
          <a:p>
            <a:pPr marL="702900" lvl="1" indent="-342900"/>
            <a:r>
              <a:rPr lang="it-IT" sz="2200" dirty="0" smtClean="0">
                <a:solidFill>
                  <a:srgbClr val="FF0000"/>
                </a:solidFill>
              </a:rPr>
              <a:t>“Non </a:t>
            </a:r>
            <a:r>
              <a:rPr lang="it-IT" sz="2200" dirty="0" err="1" smtClean="0">
                <a:solidFill>
                  <a:srgbClr val="FF0000"/>
                </a:solidFill>
              </a:rPr>
              <a:t>techies</a:t>
            </a:r>
            <a:r>
              <a:rPr lang="it-IT" sz="2200" dirty="0" smtClean="0">
                <a:solidFill>
                  <a:srgbClr val="FF0000"/>
                </a:solidFill>
              </a:rPr>
              <a:t> are </a:t>
            </a:r>
            <a:r>
              <a:rPr lang="it-IT" sz="2200" dirty="0" err="1" smtClean="0">
                <a:solidFill>
                  <a:srgbClr val="FF0000"/>
                </a:solidFill>
              </a:rPr>
              <a:t>not</a:t>
            </a:r>
            <a:r>
              <a:rPr lang="it-IT" sz="2200" dirty="0" smtClean="0">
                <a:solidFill>
                  <a:srgbClr val="FF0000"/>
                </a:solidFill>
              </a:rPr>
              <a:t> </a:t>
            </a:r>
            <a:r>
              <a:rPr lang="it-IT" sz="2200" dirty="0" err="1" smtClean="0">
                <a:solidFill>
                  <a:srgbClr val="FF0000"/>
                </a:solidFill>
              </a:rPr>
              <a:t>trusted</a:t>
            </a:r>
            <a:r>
              <a:rPr lang="it-IT" sz="2200" dirty="0" smtClean="0">
                <a:solidFill>
                  <a:srgbClr val="FF0000"/>
                </a:solidFill>
              </a:rPr>
              <a:t> </a:t>
            </a:r>
            <a:r>
              <a:rPr lang="it-IT" sz="2200" dirty="0" err="1" smtClean="0">
                <a:solidFill>
                  <a:srgbClr val="FF0000"/>
                </a:solidFill>
              </a:rPr>
              <a:t>even</a:t>
            </a:r>
            <a:r>
              <a:rPr lang="it-IT" sz="2200" dirty="0" smtClean="0">
                <a:solidFill>
                  <a:srgbClr val="FF0000"/>
                </a:solidFill>
              </a:rPr>
              <a:t> </a:t>
            </a:r>
            <a:r>
              <a:rPr lang="it-IT" sz="2200" dirty="0" err="1" smtClean="0">
                <a:solidFill>
                  <a:srgbClr val="FF0000"/>
                </a:solidFill>
              </a:rPr>
              <a:t>if</a:t>
            </a:r>
            <a:r>
              <a:rPr lang="it-IT" sz="2200" dirty="0" smtClean="0">
                <a:solidFill>
                  <a:srgbClr val="FF0000"/>
                </a:solidFill>
              </a:rPr>
              <a:t> </a:t>
            </a:r>
            <a:r>
              <a:rPr lang="it-IT" sz="2200" dirty="0" err="1" smtClean="0">
                <a:solidFill>
                  <a:srgbClr val="FF0000"/>
                </a:solidFill>
              </a:rPr>
              <a:t>they</a:t>
            </a:r>
            <a:r>
              <a:rPr lang="it-IT" sz="2200" dirty="0" smtClean="0">
                <a:solidFill>
                  <a:srgbClr val="FF0000"/>
                </a:solidFill>
              </a:rPr>
              <a:t> </a:t>
            </a:r>
            <a:r>
              <a:rPr lang="it-IT" sz="2200" dirty="0" err="1" smtClean="0">
                <a:solidFill>
                  <a:srgbClr val="FF0000"/>
                </a:solidFill>
              </a:rPr>
              <a:t>present</a:t>
            </a:r>
            <a:r>
              <a:rPr lang="it-IT" sz="2200" dirty="0" smtClean="0">
                <a:solidFill>
                  <a:srgbClr val="FF0000"/>
                </a:solidFill>
              </a:rPr>
              <a:t> </a:t>
            </a:r>
            <a:r>
              <a:rPr lang="it-IT" sz="2200" dirty="0" err="1" smtClean="0">
                <a:solidFill>
                  <a:srgbClr val="FF0000"/>
                </a:solidFill>
              </a:rPr>
              <a:t>very</a:t>
            </a:r>
            <a:r>
              <a:rPr lang="it-IT" sz="2200" dirty="0" smtClean="0">
                <a:solidFill>
                  <a:srgbClr val="FF0000"/>
                </a:solidFill>
              </a:rPr>
              <a:t> </a:t>
            </a:r>
            <a:r>
              <a:rPr lang="it-IT" sz="2200" dirty="0" err="1" smtClean="0">
                <a:solidFill>
                  <a:srgbClr val="FF0000"/>
                </a:solidFill>
              </a:rPr>
              <a:t>technical</a:t>
            </a:r>
            <a:r>
              <a:rPr lang="it-IT" sz="2200" dirty="0" smtClean="0">
                <a:solidFill>
                  <a:srgbClr val="FF0000"/>
                </a:solidFill>
              </a:rPr>
              <a:t> </a:t>
            </a:r>
            <a:r>
              <a:rPr lang="it-IT" sz="2200" dirty="0" err="1" smtClean="0">
                <a:solidFill>
                  <a:srgbClr val="FF0000"/>
                </a:solidFill>
              </a:rPr>
              <a:t>documentation</a:t>
            </a:r>
            <a:r>
              <a:rPr lang="it-IT" sz="2200" dirty="0" smtClean="0">
                <a:solidFill>
                  <a:srgbClr val="FF0000"/>
                </a:solidFill>
              </a:rPr>
              <a:t>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 smtClean="0"/>
              <a:t>Network </a:t>
            </a:r>
            <a:r>
              <a:rPr lang="it-IT" sz="2200" dirty="0" err="1" smtClean="0"/>
              <a:t>traffic</a:t>
            </a:r>
            <a:r>
              <a:rPr lang="it-IT" sz="2200" dirty="0" smtClean="0"/>
              <a:t> </a:t>
            </a:r>
            <a:r>
              <a:rPr lang="it-IT" sz="2200" dirty="0" err="1" smtClean="0"/>
              <a:t>routing</a:t>
            </a:r>
            <a:r>
              <a:rPr lang="it-IT" sz="2200" dirty="0" smtClean="0"/>
              <a:t> </a:t>
            </a:r>
            <a:r>
              <a:rPr lang="it-IT" sz="2200" dirty="0" err="1" smtClean="0"/>
              <a:t>affects</a:t>
            </a:r>
            <a:r>
              <a:rPr lang="it-IT" sz="2200" dirty="0" smtClean="0"/>
              <a:t> </a:t>
            </a:r>
            <a:r>
              <a:rPr lang="it-IT" sz="2200" dirty="0" err="1" smtClean="0"/>
              <a:t>latency</a:t>
            </a:r>
            <a:r>
              <a:rPr lang="it-IT" sz="2200" dirty="0" smtClean="0"/>
              <a:t> (and </a:t>
            </a:r>
            <a:r>
              <a:rPr lang="it-IT" sz="2200" dirty="0" err="1" smtClean="0"/>
              <a:t>jitter</a:t>
            </a:r>
            <a:r>
              <a:rPr lang="it-IT" sz="2200" dirty="0" smtClean="0"/>
              <a:t>) </a:t>
            </a:r>
            <a:r>
              <a:rPr lang="it-IT" sz="2200" dirty="0" err="1" smtClean="0"/>
              <a:t>but</a:t>
            </a:r>
            <a:r>
              <a:rPr lang="it-IT" sz="2200" dirty="0" smtClean="0"/>
              <a:t> the </a:t>
            </a:r>
            <a:r>
              <a:rPr lang="it-IT" sz="2200" dirty="0" err="1" smtClean="0"/>
              <a:t>backbone</a:t>
            </a:r>
            <a:r>
              <a:rPr lang="it-IT" sz="2200" dirty="0" smtClean="0"/>
              <a:t> management </a:t>
            </a:r>
            <a:r>
              <a:rPr lang="it-IT" sz="2200" dirty="0" err="1" smtClean="0"/>
              <a:t>cares</a:t>
            </a:r>
            <a:r>
              <a:rPr lang="it-IT" sz="2200" dirty="0" smtClean="0"/>
              <a:t> </a:t>
            </a:r>
            <a:r>
              <a:rPr lang="it-IT" sz="2200" dirty="0" err="1" smtClean="0"/>
              <a:t>only</a:t>
            </a:r>
            <a:r>
              <a:rPr lang="it-IT" sz="2200" dirty="0" smtClean="0"/>
              <a:t> </a:t>
            </a:r>
            <a:r>
              <a:rPr lang="it-IT" sz="2200" dirty="0" err="1" smtClean="0"/>
              <a:t>about</a:t>
            </a:r>
            <a:r>
              <a:rPr lang="it-IT" sz="2200" dirty="0" smtClean="0"/>
              <a:t> </a:t>
            </a:r>
            <a:r>
              <a:rPr lang="it-IT" sz="2200" dirty="0" err="1" smtClean="0"/>
              <a:t>bandwidts</a:t>
            </a:r>
            <a:r>
              <a:rPr lang="it-IT" sz="2200" dirty="0" smtClean="0"/>
              <a:t> </a:t>
            </a:r>
            <a:r>
              <a:rPr lang="it-IT" sz="2200" dirty="0" err="1" smtClean="0"/>
              <a:t>monitoring</a:t>
            </a:r>
            <a:r>
              <a:rPr lang="it-IT" sz="2200" dirty="0" smtClean="0"/>
              <a:t>. </a:t>
            </a:r>
            <a:r>
              <a:rPr lang="it-IT" sz="2200" dirty="0" err="1" smtClean="0"/>
              <a:t>Users</a:t>
            </a:r>
            <a:r>
              <a:rPr lang="it-IT" sz="2200" dirty="0" smtClean="0"/>
              <a:t> </a:t>
            </a:r>
            <a:r>
              <a:rPr lang="it-IT" sz="2200" dirty="0" err="1" smtClean="0"/>
              <a:t>try</a:t>
            </a:r>
            <a:r>
              <a:rPr lang="it-IT" sz="2200" dirty="0" smtClean="0"/>
              <a:t> to </a:t>
            </a:r>
            <a:r>
              <a:rPr lang="it-IT" sz="2200" dirty="0" err="1" smtClean="0"/>
              <a:t>explain</a:t>
            </a:r>
            <a:r>
              <a:rPr lang="it-IT" sz="2200" dirty="0" smtClean="0"/>
              <a:t> the </a:t>
            </a:r>
            <a:r>
              <a:rPr lang="it-IT" sz="2200" dirty="0" err="1" smtClean="0"/>
              <a:t>issue</a:t>
            </a:r>
            <a:r>
              <a:rPr lang="it-IT" sz="2200" dirty="0" smtClean="0"/>
              <a:t>, </a:t>
            </a:r>
            <a:r>
              <a:rPr lang="it-IT" sz="2200" dirty="0" err="1" smtClean="0"/>
              <a:t>but</a:t>
            </a:r>
            <a:r>
              <a:rPr lang="it-IT" sz="2200" dirty="0" smtClean="0"/>
              <a:t> </a:t>
            </a:r>
            <a:r>
              <a:rPr lang="it-IT" sz="2200" dirty="0" err="1" smtClean="0"/>
              <a:t>nobody</a:t>
            </a:r>
            <a:r>
              <a:rPr lang="it-IT" sz="2200" dirty="0" smtClean="0"/>
              <a:t> </a:t>
            </a:r>
            <a:r>
              <a:rPr lang="it-IT" sz="2200" dirty="0" err="1" smtClean="0"/>
              <a:t>is</a:t>
            </a:r>
            <a:r>
              <a:rPr lang="it-IT" sz="2200" dirty="0" smtClean="0"/>
              <a:t> ready to take care of the </a:t>
            </a:r>
            <a:r>
              <a:rPr lang="it-IT" sz="2200" dirty="0" err="1" smtClean="0"/>
              <a:t>problem</a:t>
            </a:r>
            <a:r>
              <a:rPr lang="it-IT" sz="2200" dirty="0" smtClean="0"/>
              <a:t>, </a:t>
            </a:r>
            <a:r>
              <a:rPr lang="it-IT" sz="2200" dirty="0" err="1" smtClean="0"/>
              <a:t>there</a:t>
            </a:r>
            <a:r>
              <a:rPr lang="it-IT" sz="2200" dirty="0" smtClean="0"/>
              <a:t> </a:t>
            </a:r>
            <a:r>
              <a:rPr lang="it-IT" sz="2200" dirty="0" err="1" smtClean="0"/>
              <a:t>is</a:t>
            </a:r>
            <a:r>
              <a:rPr lang="it-IT" sz="2200" dirty="0" smtClean="0"/>
              <a:t> no “procedure”</a:t>
            </a:r>
          </a:p>
          <a:p>
            <a:pPr marL="702900" lvl="1" indent="-342900"/>
            <a:r>
              <a:rPr lang="it-IT" sz="2200" dirty="0" smtClean="0">
                <a:solidFill>
                  <a:srgbClr val="FF0000"/>
                </a:solidFill>
              </a:rPr>
              <a:t>”IT </a:t>
            </a:r>
            <a:r>
              <a:rPr lang="it-IT" sz="2200" dirty="0" err="1" smtClean="0">
                <a:solidFill>
                  <a:srgbClr val="FF0000"/>
                </a:solidFill>
              </a:rPr>
              <a:t>people</a:t>
            </a:r>
            <a:r>
              <a:rPr lang="it-IT" sz="2200" dirty="0" smtClean="0">
                <a:solidFill>
                  <a:srgbClr val="FF0000"/>
                </a:solidFill>
              </a:rPr>
              <a:t> </a:t>
            </a:r>
            <a:r>
              <a:rPr lang="it-IT" sz="2200" dirty="0" err="1" smtClean="0">
                <a:solidFill>
                  <a:srgbClr val="FF0000"/>
                </a:solidFill>
              </a:rPr>
              <a:t>still</a:t>
            </a:r>
            <a:r>
              <a:rPr lang="it-IT" sz="2200" dirty="0" smtClean="0">
                <a:solidFill>
                  <a:srgbClr val="FF0000"/>
                </a:solidFill>
              </a:rPr>
              <a:t> </a:t>
            </a:r>
            <a:r>
              <a:rPr lang="it-IT" sz="2200" dirty="0" err="1" smtClean="0">
                <a:solidFill>
                  <a:srgbClr val="FF0000"/>
                </a:solidFill>
              </a:rPr>
              <a:t>consider</a:t>
            </a:r>
            <a:r>
              <a:rPr lang="it-IT" sz="2200" dirty="0" smtClean="0">
                <a:solidFill>
                  <a:srgbClr val="FF0000"/>
                </a:solidFill>
              </a:rPr>
              <a:t> the network </a:t>
            </a:r>
            <a:r>
              <a:rPr lang="it-IT" sz="2200" dirty="0" err="1" smtClean="0">
                <a:solidFill>
                  <a:srgbClr val="FF0000"/>
                </a:solidFill>
              </a:rPr>
              <a:t>as</a:t>
            </a:r>
            <a:r>
              <a:rPr lang="it-IT" sz="2200" dirty="0" smtClean="0">
                <a:solidFill>
                  <a:srgbClr val="FF0000"/>
                </a:solidFill>
              </a:rPr>
              <a:t> a file transfer </a:t>
            </a:r>
            <a:r>
              <a:rPr lang="it-IT" sz="2200" dirty="0" err="1" smtClean="0">
                <a:solidFill>
                  <a:srgbClr val="FF0000"/>
                </a:solidFill>
              </a:rPr>
              <a:t>tool</a:t>
            </a:r>
            <a:r>
              <a:rPr lang="it-IT" sz="2200" dirty="0" smtClean="0">
                <a:solidFill>
                  <a:srgbClr val="FF0000"/>
                </a:solidFill>
              </a:rPr>
              <a:t>”</a:t>
            </a:r>
            <a:endParaRPr lang="it-IT" sz="2200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13938" y="6435499"/>
            <a:ext cx="9236501" cy="321240"/>
          </a:xfrm>
        </p:spPr>
        <p:txBody>
          <a:bodyPr/>
          <a:lstStyle/>
          <a:p>
            <a:r>
              <a:rPr lang="en-GB" altLang="en-US" smtClean="0"/>
              <a:t>GARR</a:t>
            </a:r>
            <a:endParaRPr lang="en-GB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9796671" y="6475468"/>
            <a:ext cx="460477" cy="241301"/>
          </a:xfrm>
        </p:spPr>
        <p:txBody>
          <a:bodyPr/>
          <a:lstStyle/>
          <a:p>
            <a:fld id="{3444737D-A49A-471F-B156-E5D64B13EE4D}" type="slidenum">
              <a:rPr lang="en-GB" altLang="en-US" smtClean="0"/>
              <a:pPr/>
              <a:t>17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29480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30473"/>
            <a:ext cx="9558670" cy="515901"/>
          </a:xfrm>
        </p:spPr>
        <p:txBody>
          <a:bodyPr/>
          <a:lstStyle/>
          <a:p>
            <a:r>
              <a:rPr lang="en-GB" sz="3200" dirty="0" smtClean="0"/>
              <a:t>(Real) stories from the users’ community (3)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943" y="911088"/>
            <a:ext cx="11278440" cy="5564380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 smtClean="0"/>
              <a:t>The </a:t>
            </a:r>
            <a:r>
              <a:rPr lang="it-IT" sz="2200" dirty="0" err="1" smtClean="0"/>
              <a:t>traffic</a:t>
            </a:r>
            <a:r>
              <a:rPr lang="it-IT" sz="2200" dirty="0" smtClean="0"/>
              <a:t> </a:t>
            </a:r>
            <a:r>
              <a:rPr lang="it-IT" sz="2200" dirty="0" err="1" smtClean="0"/>
              <a:t>shaper</a:t>
            </a:r>
            <a:r>
              <a:rPr lang="it-IT" sz="2200" dirty="0" smtClean="0"/>
              <a:t> or firewall </a:t>
            </a:r>
            <a:r>
              <a:rPr lang="it-IT" sz="2200" dirty="0" err="1" smtClean="0"/>
              <a:t>is</a:t>
            </a:r>
            <a:r>
              <a:rPr lang="it-IT" sz="2200" dirty="0" smtClean="0"/>
              <a:t> </a:t>
            </a:r>
            <a:r>
              <a:rPr lang="it-IT" sz="2200" dirty="0" err="1" smtClean="0"/>
              <a:t>perfectly</a:t>
            </a:r>
            <a:r>
              <a:rPr lang="it-IT" sz="2200" dirty="0" smtClean="0"/>
              <a:t> </a:t>
            </a:r>
            <a:r>
              <a:rPr lang="it-IT" sz="2200" dirty="0" err="1" smtClean="0"/>
              <a:t>tuned</a:t>
            </a:r>
            <a:r>
              <a:rPr lang="it-IT" sz="2200" dirty="0" smtClean="0"/>
              <a:t> to serve </a:t>
            </a:r>
            <a:r>
              <a:rPr lang="it-IT" sz="2200" dirty="0" err="1" smtClean="0"/>
              <a:t>all</a:t>
            </a:r>
            <a:r>
              <a:rPr lang="it-IT" sz="2200" dirty="0" smtClean="0"/>
              <a:t> </a:t>
            </a:r>
            <a:r>
              <a:rPr lang="it-IT" sz="2200" dirty="0" err="1" smtClean="0"/>
              <a:t>possible</a:t>
            </a:r>
            <a:r>
              <a:rPr lang="it-IT" sz="2200" dirty="0" smtClean="0"/>
              <a:t> </a:t>
            </a:r>
            <a:r>
              <a:rPr lang="it-IT" sz="2200" dirty="0" err="1" smtClean="0"/>
              <a:t>traffic</a:t>
            </a:r>
            <a:r>
              <a:rPr lang="it-IT" sz="2200" dirty="0" smtClean="0"/>
              <a:t>, so </a:t>
            </a:r>
            <a:r>
              <a:rPr lang="it-IT" sz="2200" dirty="0" err="1" smtClean="0"/>
              <a:t>there</a:t>
            </a:r>
            <a:r>
              <a:rPr lang="it-IT" sz="2200" dirty="0" smtClean="0"/>
              <a:t> </a:t>
            </a:r>
            <a:r>
              <a:rPr lang="it-IT" sz="2200" dirty="0" err="1" smtClean="0"/>
              <a:t>is</a:t>
            </a:r>
            <a:r>
              <a:rPr lang="it-IT" sz="2200" dirty="0" smtClean="0"/>
              <a:t> no </a:t>
            </a:r>
            <a:r>
              <a:rPr lang="it-IT" sz="2200" dirty="0" err="1" smtClean="0"/>
              <a:t>reason</a:t>
            </a:r>
            <a:r>
              <a:rPr lang="it-IT" sz="2200" dirty="0" smtClean="0"/>
              <a:t> to turn </a:t>
            </a:r>
            <a:r>
              <a:rPr lang="it-IT" sz="2200" dirty="0" err="1" smtClean="0"/>
              <a:t>it</a:t>
            </a:r>
            <a:r>
              <a:rPr lang="it-IT" sz="2200" dirty="0" smtClean="0"/>
              <a:t> off for a </a:t>
            </a:r>
            <a:r>
              <a:rPr lang="it-IT" sz="2200" dirty="0" err="1" smtClean="0"/>
              <a:t>specific</a:t>
            </a:r>
            <a:r>
              <a:rPr lang="it-IT" sz="2200" dirty="0" smtClean="0"/>
              <a:t> service/</a:t>
            </a:r>
            <a:r>
              <a:rPr lang="it-IT" sz="2200" dirty="0" err="1" smtClean="0"/>
              <a:t>application</a:t>
            </a:r>
            <a:r>
              <a:rPr lang="it-IT" sz="2200" dirty="0" smtClean="0"/>
              <a:t>. </a:t>
            </a:r>
            <a:r>
              <a:rPr lang="it-IT" sz="2200" dirty="0" err="1" smtClean="0"/>
              <a:t>Users</a:t>
            </a:r>
            <a:r>
              <a:rPr lang="it-IT" sz="2200" dirty="0" smtClean="0"/>
              <a:t> </a:t>
            </a:r>
            <a:r>
              <a:rPr lang="it-IT" sz="2200" dirty="0" err="1" smtClean="0"/>
              <a:t>often</a:t>
            </a:r>
            <a:r>
              <a:rPr lang="it-IT" sz="2200" dirty="0" smtClean="0"/>
              <a:t> can </a:t>
            </a:r>
            <a:r>
              <a:rPr lang="it-IT" sz="2200" dirty="0" err="1" smtClean="0"/>
              <a:t>only</a:t>
            </a:r>
            <a:r>
              <a:rPr lang="it-IT" sz="2200" dirty="0" smtClean="0"/>
              <a:t> </a:t>
            </a:r>
            <a:r>
              <a:rPr lang="it-IT" sz="2200" dirty="0" err="1" smtClean="0"/>
              <a:t>say</a:t>
            </a:r>
            <a:r>
              <a:rPr lang="it-IT" sz="2200" dirty="0" smtClean="0"/>
              <a:t> “</a:t>
            </a:r>
            <a:r>
              <a:rPr lang="it-IT" sz="2200" dirty="0" err="1" smtClean="0"/>
              <a:t>it</a:t>
            </a:r>
            <a:r>
              <a:rPr lang="it-IT" sz="2200" dirty="0" smtClean="0"/>
              <a:t> </a:t>
            </a:r>
            <a:r>
              <a:rPr lang="it-IT" sz="2200" dirty="0" err="1" smtClean="0"/>
              <a:t>does</a:t>
            </a:r>
            <a:r>
              <a:rPr lang="it-IT" sz="2200" dirty="0" smtClean="0"/>
              <a:t> </a:t>
            </a:r>
            <a:r>
              <a:rPr lang="it-IT" sz="2200" dirty="0" err="1" smtClean="0"/>
              <a:t>not</a:t>
            </a:r>
            <a:r>
              <a:rPr lang="it-IT" sz="2200" dirty="0" smtClean="0"/>
              <a:t> work”, </a:t>
            </a:r>
            <a:r>
              <a:rPr lang="it-IT" sz="2200" dirty="0" err="1" smtClean="0"/>
              <a:t>but</a:t>
            </a:r>
            <a:r>
              <a:rPr lang="it-IT" sz="2200" dirty="0" smtClean="0"/>
              <a:t> </a:t>
            </a:r>
            <a:r>
              <a:rPr lang="it-IT" sz="2200" dirty="0" err="1" smtClean="0"/>
              <a:t>cannot</a:t>
            </a:r>
            <a:r>
              <a:rPr lang="it-IT" sz="2200" dirty="0" smtClean="0"/>
              <a:t> </a:t>
            </a:r>
            <a:r>
              <a:rPr lang="it-IT" sz="2200" dirty="0" err="1" smtClean="0"/>
              <a:t>really</a:t>
            </a:r>
            <a:r>
              <a:rPr lang="it-IT" sz="2200" dirty="0" smtClean="0"/>
              <a:t> </a:t>
            </a:r>
            <a:r>
              <a:rPr lang="it-IT" sz="2200" dirty="0" err="1" smtClean="0"/>
              <a:t>debate</a:t>
            </a:r>
            <a:r>
              <a:rPr lang="it-IT" sz="2200" dirty="0" smtClean="0"/>
              <a:t> </a:t>
            </a:r>
            <a:r>
              <a:rPr lang="it-IT" sz="2200" dirty="0" err="1" smtClean="0"/>
              <a:t>technically</a:t>
            </a:r>
            <a:r>
              <a:rPr lang="it-IT" sz="2200" dirty="0"/>
              <a:t>.</a:t>
            </a:r>
            <a:endParaRPr lang="it-IT" sz="2200" dirty="0" smtClean="0"/>
          </a:p>
          <a:p>
            <a:pPr marL="702900" lvl="1" indent="-342900"/>
            <a:r>
              <a:rPr lang="it-IT" sz="2200" dirty="0" smtClean="0">
                <a:solidFill>
                  <a:srgbClr val="FF0000"/>
                </a:solidFill>
              </a:rPr>
              <a:t>“</a:t>
            </a:r>
            <a:r>
              <a:rPr lang="it-IT" sz="2200" dirty="0" err="1" smtClean="0">
                <a:solidFill>
                  <a:srgbClr val="FF0000"/>
                </a:solidFill>
              </a:rPr>
              <a:t>Again</a:t>
            </a:r>
            <a:r>
              <a:rPr lang="it-IT" sz="2200" dirty="0" smtClean="0">
                <a:solidFill>
                  <a:srgbClr val="FF0000"/>
                </a:solidFill>
              </a:rPr>
              <a:t>, </a:t>
            </a:r>
            <a:r>
              <a:rPr lang="it-IT" sz="2200" dirty="0" err="1" smtClean="0">
                <a:solidFill>
                  <a:srgbClr val="FF0000"/>
                </a:solidFill>
              </a:rPr>
              <a:t>one</a:t>
            </a:r>
            <a:r>
              <a:rPr lang="it-IT" sz="2200" dirty="0" smtClean="0">
                <a:solidFill>
                  <a:srgbClr val="FF0000"/>
                </a:solidFill>
              </a:rPr>
              <a:t> </a:t>
            </a:r>
            <a:r>
              <a:rPr lang="it-IT" sz="2200" dirty="0" err="1" smtClean="0">
                <a:solidFill>
                  <a:srgbClr val="FF0000"/>
                </a:solidFill>
              </a:rPr>
              <a:t>solution</a:t>
            </a:r>
            <a:r>
              <a:rPr lang="it-IT" sz="2200" dirty="0" smtClean="0">
                <a:solidFill>
                  <a:srgbClr val="FF0000"/>
                </a:solidFill>
              </a:rPr>
              <a:t> </a:t>
            </a:r>
            <a:r>
              <a:rPr lang="it-IT" sz="2200" dirty="0" err="1" smtClean="0">
                <a:solidFill>
                  <a:srgbClr val="FF0000"/>
                </a:solidFill>
              </a:rPr>
              <a:t>serves</a:t>
            </a:r>
            <a:r>
              <a:rPr lang="it-IT" sz="2200" dirty="0" smtClean="0">
                <a:solidFill>
                  <a:srgbClr val="FF0000"/>
                </a:solidFill>
              </a:rPr>
              <a:t> </a:t>
            </a:r>
            <a:r>
              <a:rPr lang="it-IT" sz="2200" dirty="0" err="1" smtClean="0">
                <a:solidFill>
                  <a:srgbClr val="FF0000"/>
                </a:solidFill>
              </a:rPr>
              <a:t>all</a:t>
            </a:r>
            <a:r>
              <a:rPr lang="it-IT" sz="2200" dirty="0" smtClean="0">
                <a:solidFill>
                  <a:srgbClr val="FF0000"/>
                </a:solidFill>
              </a:rPr>
              <a:t> and </a:t>
            </a:r>
            <a:r>
              <a:rPr lang="it-IT" sz="2200" dirty="0" err="1" smtClean="0">
                <a:solidFill>
                  <a:srgbClr val="FF0000"/>
                </a:solidFill>
              </a:rPr>
              <a:t>that’s</a:t>
            </a:r>
            <a:r>
              <a:rPr lang="it-IT" sz="2200" dirty="0" smtClean="0">
                <a:solidFill>
                  <a:srgbClr val="FF0000"/>
                </a:solidFill>
              </a:rPr>
              <a:t> </a:t>
            </a:r>
            <a:r>
              <a:rPr lang="it-IT" sz="2200" dirty="0" err="1" smtClean="0">
                <a:solidFill>
                  <a:srgbClr val="FF0000"/>
                </a:solidFill>
              </a:rPr>
              <a:t>it</a:t>
            </a:r>
            <a:r>
              <a:rPr lang="it-IT" sz="2200" dirty="0" smtClean="0">
                <a:solidFill>
                  <a:srgbClr val="FF0000"/>
                </a:solidFill>
              </a:rPr>
              <a:t>!”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 smtClean="0"/>
              <a:t>IT </a:t>
            </a:r>
            <a:r>
              <a:rPr lang="en-US" sz="2200" dirty="0" smtClean="0"/>
              <a:t>is collaborative, and takes care of the users’ issue, but then discovers they cannot apply the solution because the Legal Office of the institutions needs to approve it.</a:t>
            </a:r>
          </a:p>
          <a:p>
            <a:pPr marL="702900" lvl="1" indent="-342900"/>
            <a:r>
              <a:rPr lang="it-IT" sz="2200" dirty="0" smtClean="0">
                <a:solidFill>
                  <a:srgbClr val="FF0000"/>
                </a:solidFill>
              </a:rPr>
              <a:t>“</a:t>
            </a:r>
            <a:r>
              <a:rPr lang="it-IT" sz="2200" dirty="0" err="1" smtClean="0">
                <a:solidFill>
                  <a:srgbClr val="FF0000"/>
                </a:solidFill>
              </a:rPr>
              <a:t>Paper</a:t>
            </a:r>
            <a:r>
              <a:rPr lang="it-IT" sz="2200" dirty="0" smtClean="0">
                <a:solidFill>
                  <a:srgbClr val="FF0000"/>
                </a:solidFill>
              </a:rPr>
              <a:t> </a:t>
            </a:r>
            <a:r>
              <a:rPr lang="it-IT" sz="2200" dirty="0" err="1" smtClean="0">
                <a:solidFill>
                  <a:srgbClr val="FF0000"/>
                </a:solidFill>
              </a:rPr>
              <a:t>rules</a:t>
            </a:r>
            <a:r>
              <a:rPr lang="it-IT" sz="2200" dirty="0" smtClean="0">
                <a:solidFill>
                  <a:srgbClr val="FF0000"/>
                </a:solidFill>
              </a:rPr>
              <a:t> are </a:t>
            </a:r>
            <a:r>
              <a:rPr lang="it-IT" sz="2200" dirty="0" err="1" smtClean="0">
                <a:solidFill>
                  <a:srgbClr val="FF0000"/>
                </a:solidFill>
              </a:rPr>
              <a:t>higher</a:t>
            </a:r>
            <a:r>
              <a:rPr lang="it-IT" sz="2200" dirty="0" smtClean="0">
                <a:solidFill>
                  <a:srgbClr val="FF0000"/>
                </a:solidFill>
              </a:rPr>
              <a:t> </a:t>
            </a:r>
            <a:r>
              <a:rPr lang="it-IT" sz="2200" dirty="0" err="1" smtClean="0">
                <a:solidFill>
                  <a:srgbClr val="FF0000"/>
                </a:solidFill>
              </a:rPr>
              <a:t>than</a:t>
            </a:r>
            <a:r>
              <a:rPr lang="it-IT" sz="2200" dirty="0" smtClean="0">
                <a:solidFill>
                  <a:srgbClr val="FF0000"/>
                </a:solidFill>
              </a:rPr>
              <a:t> </a:t>
            </a:r>
            <a:r>
              <a:rPr lang="it-IT" sz="2200" dirty="0" err="1" smtClean="0">
                <a:solidFill>
                  <a:srgbClr val="FF0000"/>
                </a:solidFill>
              </a:rPr>
              <a:t>technical</a:t>
            </a:r>
            <a:r>
              <a:rPr lang="it-IT" sz="2200" dirty="0" smtClean="0">
                <a:solidFill>
                  <a:srgbClr val="FF0000"/>
                </a:solidFill>
              </a:rPr>
              <a:t> </a:t>
            </a:r>
            <a:r>
              <a:rPr lang="it-IT" sz="2200" dirty="0" err="1" smtClean="0">
                <a:solidFill>
                  <a:srgbClr val="FF0000"/>
                </a:solidFill>
              </a:rPr>
              <a:t>competence</a:t>
            </a:r>
            <a:r>
              <a:rPr lang="it-IT" sz="2200" dirty="0" smtClean="0">
                <a:solidFill>
                  <a:srgbClr val="FF0000"/>
                </a:solidFill>
              </a:rPr>
              <a:t> and work”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 smtClean="0"/>
              <a:t>The IT </a:t>
            </a:r>
            <a:r>
              <a:rPr lang="it-IT" sz="2200" dirty="0" err="1" smtClean="0"/>
              <a:t>department</a:t>
            </a:r>
            <a:r>
              <a:rPr lang="it-IT" sz="2200" dirty="0" smtClean="0"/>
              <a:t> </a:t>
            </a:r>
            <a:r>
              <a:rPr lang="it-IT" sz="2200" dirty="0" err="1" smtClean="0"/>
              <a:t>is</a:t>
            </a:r>
            <a:r>
              <a:rPr lang="it-IT" sz="2200" dirty="0" smtClean="0"/>
              <a:t> </a:t>
            </a:r>
            <a:r>
              <a:rPr lang="it-IT" sz="2200" dirty="0" err="1" smtClean="0"/>
              <a:t>centralized</a:t>
            </a:r>
            <a:r>
              <a:rPr lang="it-IT" sz="2200" dirty="0" smtClean="0"/>
              <a:t> and </a:t>
            </a:r>
            <a:r>
              <a:rPr lang="it-IT" sz="2200" dirty="0" err="1" smtClean="0"/>
              <a:t>outsourced</a:t>
            </a:r>
            <a:r>
              <a:rPr lang="it-IT" sz="2200" dirty="0" smtClean="0"/>
              <a:t>, so </a:t>
            </a:r>
            <a:r>
              <a:rPr lang="it-IT" sz="2200" dirty="0" err="1" smtClean="0"/>
              <a:t>any</a:t>
            </a:r>
            <a:r>
              <a:rPr lang="it-IT" sz="2200" dirty="0" smtClean="0"/>
              <a:t> time </a:t>
            </a:r>
            <a:r>
              <a:rPr lang="it-IT" sz="2200" dirty="0" err="1" smtClean="0"/>
              <a:t>users</a:t>
            </a:r>
            <a:r>
              <a:rPr lang="it-IT" sz="2200" dirty="0"/>
              <a:t> </a:t>
            </a:r>
            <a:r>
              <a:rPr lang="it-IT" sz="2200" dirty="0" smtClean="0"/>
              <a:t>call </a:t>
            </a:r>
            <a:r>
              <a:rPr lang="it-IT" sz="2200" dirty="0" err="1" smtClean="0"/>
              <a:t>they</a:t>
            </a:r>
            <a:r>
              <a:rPr lang="it-IT" sz="2200" dirty="0" smtClean="0"/>
              <a:t> </a:t>
            </a:r>
            <a:r>
              <a:rPr lang="it-IT" sz="2200" dirty="0" err="1" smtClean="0"/>
              <a:t>get</a:t>
            </a:r>
            <a:r>
              <a:rPr lang="it-IT" sz="2200" dirty="0" smtClean="0"/>
              <a:t> a </a:t>
            </a:r>
            <a:r>
              <a:rPr lang="it-IT" sz="2200" dirty="0" err="1" smtClean="0"/>
              <a:t>different</a:t>
            </a:r>
            <a:r>
              <a:rPr lang="it-IT" sz="2200" dirty="0" smtClean="0"/>
              <a:t> </a:t>
            </a:r>
            <a:r>
              <a:rPr lang="it-IT" sz="2200" dirty="0" err="1" smtClean="0"/>
              <a:t>people</a:t>
            </a:r>
            <a:r>
              <a:rPr lang="it-IT" sz="2200" dirty="0" smtClean="0"/>
              <a:t> on the </a:t>
            </a:r>
            <a:r>
              <a:rPr lang="it-IT" sz="2200" dirty="0" err="1" smtClean="0"/>
              <a:t>other</a:t>
            </a:r>
            <a:r>
              <a:rPr lang="it-IT" sz="2200" dirty="0" smtClean="0"/>
              <a:t> end, and </a:t>
            </a:r>
            <a:r>
              <a:rPr lang="it-IT" sz="2200" dirty="0" err="1" smtClean="0"/>
              <a:t>need</a:t>
            </a:r>
            <a:r>
              <a:rPr lang="it-IT" sz="2200" dirty="0" smtClean="0"/>
              <a:t> to re-</a:t>
            </a:r>
            <a:r>
              <a:rPr lang="it-IT" sz="2200" dirty="0" err="1" smtClean="0"/>
              <a:t>explain</a:t>
            </a:r>
            <a:r>
              <a:rPr lang="it-IT" sz="2200" dirty="0" smtClean="0"/>
              <a:t> </a:t>
            </a:r>
            <a:r>
              <a:rPr lang="it-IT" sz="2200" dirty="0" err="1" smtClean="0"/>
              <a:t>everything</a:t>
            </a:r>
            <a:r>
              <a:rPr lang="it-IT" sz="2200" dirty="0" smtClean="0"/>
              <a:t> </a:t>
            </a:r>
            <a:r>
              <a:rPr lang="it-IT" sz="2200" dirty="0" err="1" smtClean="0"/>
              <a:t>form</a:t>
            </a:r>
            <a:r>
              <a:rPr lang="it-IT" sz="2200" dirty="0" smtClean="0"/>
              <a:t> the </a:t>
            </a:r>
            <a:r>
              <a:rPr lang="it-IT" sz="2200" dirty="0" err="1" smtClean="0"/>
              <a:t>basics</a:t>
            </a:r>
            <a:r>
              <a:rPr lang="it-IT" sz="2200" dirty="0" smtClean="0"/>
              <a:t>, and </a:t>
            </a:r>
            <a:r>
              <a:rPr lang="it-IT" sz="2200" dirty="0" err="1" smtClean="0"/>
              <a:t>not</a:t>
            </a:r>
            <a:r>
              <a:rPr lang="it-IT" sz="2200" dirty="0" smtClean="0"/>
              <a:t> </a:t>
            </a:r>
            <a:r>
              <a:rPr lang="it-IT" sz="2200" dirty="0" err="1" smtClean="0"/>
              <a:t>every</a:t>
            </a:r>
            <a:r>
              <a:rPr lang="it-IT" sz="2200" dirty="0" smtClean="0"/>
              <a:t> time the </a:t>
            </a:r>
            <a:r>
              <a:rPr lang="it-IT" sz="2200" dirty="0" err="1" smtClean="0"/>
              <a:t>explanation</a:t>
            </a:r>
            <a:r>
              <a:rPr lang="it-IT" sz="2200" dirty="0" smtClean="0"/>
              <a:t> </a:t>
            </a:r>
            <a:r>
              <a:rPr lang="it-IT" sz="2200" dirty="0" err="1" smtClean="0"/>
              <a:t>reaches</a:t>
            </a:r>
            <a:r>
              <a:rPr lang="it-IT" sz="2200" dirty="0" smtClean="0"/>
              <a:t> the goal</a:t>
            </a:r>
            <a:endParaRPr lang="it-IT" sz="2200" dirty="0" smtClean="0"/>
          </a:p>
          <a:p>
            <a:pPr marL="702900" lvl="1" indent="-342900"/>
            <a:r>
              <a:rPr lang="it-IT" sz="2200" dirty="0" smtClean="0">
                <a:solidFill>
                  <a:srgbClr val="FF0000"/>
                </a:solidFill>
              </a:rPr>
              <a:t>”The internet service </a:t>
            </a:r>
            <a:r>
              <a:rPr lang="it-IT" sz="2200" dirty="0" err="1" smtClean="0">
                <a:solidFill>
                  <a:srgbClr val="FF0000"/>
                </a:solidFill>
              </a:rPr>
              <a:t>is</a:t>
            </a:r>
            <a:r>
              <a:rPr lang="it-IT" sz="2200" dirty="0" smtClean="0">
                <a:solidFill>
                  <a:srgbClr val="FF0000"/>
                </a:solidFill>
              </a:rPr>
              <a:t> a commodity </a:t>
            </a:r>
            <a:r>
              <a:rPr lang="it-IT" sz="2200" dirty="0" err="1" smtClean="0">
                <a:solidFill>
                  <a:srgbClr val="FF0000"/>
                </a:solidFill>
              </a:rPr>
              <a:t>like</a:t>
            </a:r>
            <a:r>
              <a:rPr lang="it-IT" sz="2200" dirty="0" smtClean="0">
                <a:solidFill>
                  <a:srgbClr val="FF0000"/>
                </a:solidFill>
              </a:rPr>
              <a:t> the </a:t>
            </a:r>
            <a:r>
              <a:rPr lang="it-IT" sz="2200" dirty="0" err="1" smtClean="0">
                <a:solidFill>
                  <a:srgbClr val="FF0000"/>
                </a:solidFill>
              </a:rPr>
              <a:t>telephone</a:t>
            </a:r>
            <a:r>
              <a:rPr lang="it-IT" sz="2200" dirty="0" smtClean="0">
                <a:solidFill>
                  <a:srgbClr val="FF0000"/>
                </a:solidFill>
              </a:rPr>
              <a:t>, R&amp;E </a:t>
            </a:r>
            <a:r>
              <a:rPr lang="it-IT" sz="2200" dirty="0" err="1" smtClean="0">
                <a:solidFill>
                  <a:srgbClr val="FF0000"/>
                </a:solidFill>
              </a:rPr>
              <a:t>is</a:t>
            </a:r>
            <a:r>
              <a:rPr lang="it-IT" sz="2200" dirty="0" smtClean="0">
                <a:solidFill>
                  <a:srgbClr val="FF0000"/>
                </a:solidFill>
              </a:rPr>
              <a:t> </a:t>
            </a:r>
            <a:r>
              <a:rPr lang="it-IT" sz="2200" dirty="0" err="1" smtClean="0">
                <a:solidFill>
                  <a:srgbClr val="FF0000"/>
                </a:solidFill>
              </a:rPr>
              <a:t>not</a:t>
            </a:r>
            <a:r>
              <a:rPr lang="it-IT" sz="2200" dirty="0" smtClean="0">
                <a:solidFill>
                  <a:srgbClr val="FF0000"/>
                </a:solidFill>
              </a:rPr>
              <a:t> special”</a:t>
            </a:r>
            <a:endParaRPr lang="it-IT" sz="2200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13938" y="6435499"/>
            <a:ext cx="9236501" cy="321240"/>
          </a:xfrm>
        </p:spPr>
        <p:txBody>
          <a:bodyPr/>
          <a:lstStyle/>
          <a:p>
            <a:r>
              <a:rPr lang="en-GB" altLang="en-US" smtClean="0"/>
              <a:t>GARR</a:t>
            </a:r>
            <a:endParaRPr lang="en-GB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9796671" y="6475468"/>
            <a:ext cx="460477" cy="241301"/>
          </a:xfrm>
        </p:spPr>
        <p:txBody>
          <a:bodyPr/>
          <a:lstStyle/>
          <a:p>
            <a:fld id="{3444737D-A49A-471F-B156-E5D64B13EE4D}" type="slidenum">
              <a:rPr lang="en-GB" altLang="en-US" smtClean="0"/>
              <a:pPr/>
              <a:t>18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837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30473"/>
            <a:ext cx="8686800" cy="515901"/>
          </a:xfrm>
        </p:spPr>
        <p:txBody>
          <a:bodyPr/>
          <a:lstStyle/>
          <a:p>
            <a:r>
              <a:rPr lang="en-GB" sz="3200" dirty="0" smtClean="0"/>
              <a:t>Is this R&amp;E networking ?</a:t>
            </a:r>
            <a:endParaRPr lang="en-GB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13938" y="6435499"/>
            <a:ext cx="9236501" cy="321240"/>
          </a:xfrm>
        </p:spPr>
        <p:txBody>
          <a:bodyPr/>
          <a:lstStyle/>
          <a:p>
            <a:r>
              <a:rPr lang="en-GB" altLang="en-US" smtClean="0"/>
              <a:t>GARR</a:t>
            </a:r>
            <a:endParaRPr lang="en-GB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9796671" y="6475468"/>
            <a:ext cx="460477" cy="241301"/>
          </a:xfrm>
        </p:spPr>
        <p:txBody>
          <a:bodyPr/>
          <a:lstStyle/>
          <a:p>
            <a:fld id="{3444737D-A49A-471F-B156-E5D64B13EE4D}" type="slidenum">
              <a:rPr lang="en-GB" altLang="en-US" smtClean="0"/>
              <a:pPr/>
              <a:t>19</a:t>
            </a:fld>
            <a:endParaRPr lang="en-GB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6572" y="899633"/>
            <a:ext cx="381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64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30473"/>
            <a:ext cx="8686800" cy="515901"/>
          </a:xfrm>
        </p:spPr>
        <p:txBody>
          <a:bodyPr/>
          <a:lstStyle/>
          <a:p>
            <a:r>
              <a:rPr lang="en-US" sz="3200" dirty="0" smtClean="0"/>
              <a:t>Which Network do we want to have?</a:t>
            </a:r>
            <a:endParaRPr lang="en-GB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13938" y="6435499"/>
            <a:ext cx="9236501" cy="321240"/>
          </a:xfrm>
        </p:spPr>
        <p:txBody>
          <a:bodyPr/>
          <a:lstStyle/>
          <a:p>
            <a:r>
              <a:rPr lang="en-GB" altLang="en-US" smtClean="0"/>
              <a:t>GARR</a:t>
            </a:r>
            <a:endParaRPr lang="en-GB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9796671" y="6475468"/>
            <a:ext cx="460477" cy="241301"/>
          </a:xfrm>
        </p:spPr>
        <p:txBody>
          <a:bodyPr/>
          <a:lstStyle/>
          <a:p>
            <a:fld id="{3444737D-A49A-471F-B156-E5D64B13EE4D}" type="slidenum">
              <a:rPr lang="en-GB" altLang="en-US" smtClean="0"/>
              <a:pPr/>
              <a:t>2</a:t>
            </a:fld>
            <a:endParaRPr lang="en-GB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3460" y="1531089"/>
            <a:ext cx="5660478" cy="33598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938" y="1531089"/>
            <a:ext cx="5973134" cy="335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27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30473"/>
            <a:ext cx="8686800" cy="515901"/>
          </a:xfrm>
        </p:spPr>
        <p:txBody>
          <a:bodyPr/>
          <a:lstStyle/>
          <a:p>
            <a:r>
              <a:rPr lang="en-GB" sz="3200" dirty="0" smtClean="0"/>
              <a:t>Or this one?</a:t>
            </a:r>
            <a:endParaRPr lang="en-GB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13938" y="6435499"/>
            <a:ext cx="9236501" cy="321240"/>
          </a:xfrm>
        </p:spPr>
        <p:txBody>
          <a:bodyPr/>
          <a:lstStyle/>
          <a:p>
            <a:r>
              <a:rPr lang="en-GB" altLang="en-US" smtClean="0"/>
              <a:t>GARR</a:t>
            </a:r>
            <a:endParaRPr lang="en-GB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9796671" y="6475468"/>
            <a:ext cx="460477" cy="241301"/>
          </a:xfrm>
        </p:spPr>
        <p:txBody>
          <a:bodyPr/>
          <a:lstStyle/>
          <a:p>
            <a:fld id="{3444737D-A49A-471F-B156-E5D64B13EE4D}" type="slidenum">
              <a:rPr lang="en-GB" altLang="en-US" smtClean="0"/>
              <a:pPr/>
              <a:t>20</a:t>
            </a:fld>
            <a:endParaRPr lang="en-GB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6741" y="1137684"/>
            <a:ext cx="7038518" cy="458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5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30473"/>
            <a:ext cx="8686800" cy="515901"/>
          </a:xfrm>
        </p:spPr>
        <p:txBody>
          <a:bodyPr/>
          <a:lstStyle/>
          <a:p>
            <a:r>
              <a:rPr lang="en-GB" sz="3200" dirty="0" smtClean="0"/>
              <a:t>Business or general </a:t>
            </a:r>
            <a:r>
              <a:rPr lang="en-GB" sz="3200" dirty="0" err="1" smtClean="0"/>
              <a:t>purpouse</a:t>
            </a:r>
            <a:r>
              <a:rPr lang="en-GB" sz="3200" dirty="0" smtClean="0"/>
              <a:t> solutions?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943" y="911088"/>
            <a:ext cx="11278440" cy="5564380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 err="1" smtClean="0"/>
              <a:t>What</a:t>
            </a:r>
            <a:r>
              <a:rPr lang="it-IT" sz="2200" dirty="0" smtClean="0"/>
              <a:t> </a:t>
            </a:r>
            <a:r>
              <a:rPr lang="it-IT" sz="2200" dirty="0" err="1" smtClean="0"/>
              <a:t>is</a:t>
            </a:r>
            <a:r>
              <a:rPr lang="it-IT" sz="2200" dirty="0" smtClean="0"/>
              <a:t> “inside” and </a:t>
            </a:r>
            <a:r>
              <a:rPr lang="it-IT" sz="2200" dirty="0" err="1" smtClean="0"/>
              <a:t>where</a:t>
            </a:r>
            <a:r>
              <a:rPr lang="it-IT" sz="2200" dirty="0" smtClean="0"/>
              <a:t> </a:t>
            </a:r>
            <a:r>
              <a:rPr lang="it-IT" sz="2200" dirty="0" err="1" smtClean="0"/>
              <a:t>is</a:t>
            </a:r>
            <a:r>
              <a:rPr lang="it-IT" sz="2200" dirty="0" smtClean="0"/>
              <a:t> “the wild world out </a:t>
            </a:r>
            <a:r>
              <a:rPr lang="it-IT" sz="2200" dirty="0" err="1" smtClean="0"/>
              <a:t>there</a:t>
            </a:r>
            <a:r>
              <a:rPr lang="it-IT" sz="2200" dirty="0" smtClean="0"/>
              <a:t>”?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 err="1" smtClean="0"/>
              <a:t>If</a:t>
            </a:r>
            <a:r>
              <a:rPr lang="it-IT" sz="2200" dirty="0" smtClean="0"/>
              <a:t> I “</a:t>
            </a:r>
            <a:r>
              <a:rPr lang="it-IT" sz="2200" dirty="0" err="1" smtClean="0"/>
              <a:t>defend</a:t>
            </a:r>
            <a:r>
              <a:rPr lang="it-IT" sz="2200" dirty="0" smtClean="0"/>
              <a:t>” from the wild world out </a:t>
            </a:r>
            <a:r>
              <a:rPr lang="it-IT" sz="2200" dirty="0" err="1" smtClean="0"/>
              <a:t>there</a:t>
            </a:r>
            <a:r>
              <a:rPr lang="it-IT" sz="2200" dirty="0" smtClean="0"/>
              <a:t>, do I </a:t>
            </a:r>
            <a:r>
              <a:rPr lang="it-IT" sz="2200" dirty="0" err="1" smtClean="0"/>
              <a:t>make</a:t>
            </a:r>
            <a:r>
              <a:rPr lang="it-IT" sz="2200" dirty="0" smtClean="0"/>
              <a:t> </a:t>
            </a:r>
            <a:r>
              <a:rPr lang="it-IT" sz="2200" dirty="0" err="1" smtClean="0"/>
              <a:t>this</a:t>
            </a:r>
            <a:r>
              <a:rPr lang="it-IT" sz="2200" dirty="0" smtClean="0"/>
              <a:t> </a:t>
            </a:r>
            <a:r>
              <a:rPr lang="it-IT" sz="2200" dirty="0" err="1" smtClean="0"/>
              <a:t>happen</a:t>
            </a:r>
            <a:r>
              <a:rPr lang="it-IT" sz="2200" dirty="0"/>
              <a:t> </a:t>
            </a:r>
            <a:r>
              <a:rPr lang="it-IT" sz="2200" dirty="0" err="1" smtClean="0"/>
              <a:t>again</a:t>
            </a:r>
            <a:r>
              <a:rPr lang="it-IT" sz="2200" dirty="0" smtClean="0"/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2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13938" y="6435499"/>
            <a:ext cx="9236501" cy="321240"/>
          </a:xfrm>
        </p:spPr>
        <p:txBody>
          <a:bodyPr/>
          <a:lstStyle/>
          <a:p>
            <a:r>
              <a:rPr lang="en-GB" altLang="en-US" smtClean="0"/>
              <a:t>GARR</a:t>
            </a:r>
            <a:endParaRPr lang="en-GB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9796671" y="6475468"/>
            <a:ext cx="460477" cy="241301"/>
          </a:xfrm>
        </p:spPr>
        <p:txBody>
          <a:bodyPr/>
          <a:lstStyle/>
          <a:p>
            <a:fld id="{3444737D-A49A-471F-B156-E5D64B13EE4D}" type="slidenum">
              <a:rPr lang="en-GB" altLang="en-US" smtClean="0"/>
              <a:pPr/>
              <a:t>21</a:t>
            </a:fld>
            <a:endParaRPr lang="en-GB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8011" y="2065375"/>
            <a:ext cx="6932428" cy="389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97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13938" y="6435499"/>
            <a:ext cx="9236501" cy="321240"/>
          </a:xfrm>
        </p:spPr>
        <p:txBody>
          <a:bodyPr/>
          <a:lstStyle/>
          <a:p>
            <a:r>
              <a:rPr lang="en-GB" altLang="en-US" smtClean="0"/>
              <a:t>GARR</a:t>
            </a:r>
            <a:endParaRPr lang="en-GB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9796671" y="6475468"/>
            <a:ext cx="460477" cy="241301"/>
          </a:xfrm>
        </p:spPr>
        <p:txBody>
          <a:bodyPr/>
          <a:lstStyle/>
          <a:p>
            <a:fld id="{3444737D-A49A-471F-B156-E5D64B13EE4D}" type="slidenum">
              <a:rPr lang="en-GB" altLang="en-US" smtClean="0"/>
              <a:pPr/>
              <a:t>22</a:t>
            </a:fld>
            <a:endParaRPr lang="en-GB" alt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When the standard solution does not work</a:t>
            </a:r>
            <a:r>
              <a:rPr lang="mr-IN" dirty="0" smtClean="0"/>
              <a:t>…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it-IT" dirty="0"/>
              <a:t>Talk, collaborate, </a:t>
            </a:r>
            <a:r>
              <a:rPr lang="it-IT" dirty="0" err="1" smtClean="0"/>
              <a:t>among</a:t>
            </a:r>
            <a:r>
              <a:rPr lang="it-IT" dirty="0" smtClean="0"/>
              <a:t>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specialists</a:t>
            </a:r>
            <a:r>
              <a:rPr lang="it-IT" dirty="0"/>
              <a:t>, </a:t>
            </a:r>
          </a:p>
          <a:p>
            <a:pPr marL="342900" indent="-342900">
              <a:buFont typeface="Arial" charset="0"/>
              <a:buChar char="•"/>
            </a:pPr>
            <a:r>
              <a:rPr lang="it-IT" dirty="0"/>
              <a:t>Involve IT </a:t>
            </a:r>
            <a:r>
              <a:rPr lang="it-IT" dirty="0" err="1"/>
              <a:t>people</a:t>
            </a:r>
            <a:r>
              <a:rPr lang="it-IT" dirty="0"/>
              <a:t> in </a:t>
            </a:r>
            <a:r>
              <a:rPr lang="it-IT" dirty="0" err="1"/>
              <a:t>looking</a:t>
            </a:r>
            <a:r>
              <a:rPr lang="it-IT" dirty="0"/>
              <a:t> for the </a:t>
            </a:r>
            <a:r>
              <a:rPr lang="it-IT" dirty="0" err="1"/>
              <a:t>solution</a:t>
            </a:r>
            <a:r>
              <a:rPr lang="it-IT" dirty="0"/>
              <a:t>(</a:t>
            </a:r>
            <a:r>
              <a:rPr lang="it-IT" dirty="0" err="1"/>
              <a:t>s</a:t>
            </a:r>
            <a:r>
              <a:rPr lang="it-IT" dirty="0"/>
              <a:t>) </a:t>
            </a:r>
            <a:r>
              <a:rPr lang="it-IT" dirty="0" err="1"/>
              <a:t>since</a:t>
            </a:r>
            <a:r>
              <a:rPr lang="it-IT" dirty="0"/>
              <a:t> the </a:t>
            </a:r>
            <a:r>
              <a:rPr lang="it-IT" dirty="0" err="1"/>
              <a:t>beginning</a:t>
            </a:r>
            <a:endParaRPr lang="it-IT" dirty="0"/>
          </a:p>
          <a:p>
            <a:pPr marL="342900" indent="-342900">
              <a:buFont typeface="Arial" charset="0"/>
              <a:buChar char="•"/>
            </a:pPr>
            <a:r>
              <a:rPr lang="it-IT" dirty="0" err="1"/>
              <a:t>Explain</a:t>
            </a:r>
            <a:r>
              <a:rPr lang="it-IT" dirty="0"/>
              <a:t> in </a:t>
            </a:r>
            <a:r>
              <a:rPr lang="it-IT" dirty="0" err="1"/>
              <a:t>detail</a:t>
            </a:r>
            <a:r>
              <a:rPr lang="it-IT" dirty="0"/>
              <a:t> </a:t>
            </a:r>
            <a:r>
              <a:rPr lang="it-IT" dirty="0" err="1"/>
              <a:t>what</a:t>
            </a:r>
            <a:r>
              <a:rPr lang="it-IT" dirty="0"/>
              <a:t> the “</a:t>
            </a:r>
            <a:r>
              <a:rPr lang="it-IT" dirty="0" smtClean="0"/>
              <a:t>special </a:t>
            </a:r>
            <a:r>
              <a:rPr lang="it-IT" dirty="0"/>
              <a:t>service” </a:t>
            </a:r>
            <a:r>
              <a:rPr lang="it-IT" dirty="0" err="1"/>
              <a:t>does</a:t>
            </a:r>
            <a:r>
              <a:rPr lang="it-IT" dirty="0"/>
              <a:t> on the </a:t>
            </a:r>
            <a:r>
              <a:rPr lang="it-IT" dirty="0" smtClean="0"/>
              <a:t>network</a:t>
            </a:r>
          </a:p>
          <a:p>
            <a:pPr marL="342900" indent="-342900">
              <a:buFont typeface="Arial" charset="0"/>
              <a:buChar char="•"/>
            </a:pPr>
            <a:r>
              <a:rPr lang="it-IT" dirty="0" smtClean="0"/>
              <a:t>Create a special area </a:t>
            </a:r>
            <a:r>
              <a:rPr lang="it-IT" dirty="0" err="1" smtClean="0"/>
              <a:t>where</a:t>
            </a:r>
            <a:r>
              <a:rPr lang="it-IT" dirty="0" smtClean="0"/>
              <a:t> </a:t>
            </a:r>
            <a:r>
              <a:rPr lang="it-IT" dirty="0" err="1" smtClean="0"/>
              <a:t>you</a:t>
            </a:r>
            <a:r>
              <a:rPr lang="it-IT" dirty="0" smtClean="0"/>
              <a:t> </a:t>
            </a:r>
            <a:r>
              <a:rPr lang="it-IT" dirty="0" err="1" smtClean="0"/>
              <a:t>run</a:t>
            </a:r>
            <a:r>
              <a:rPr lang="it-IT" dirty="0" smtClean="0"/>
              <a:t> the service (</a:t>
            </a:r>
            <a:r>
              <a:rPr lang="it-IT" dirty="0" err="1" smtClean="0"/>
              <a:t>not</a:t>
            </a:r>
            <a:r>
              <a:rPr lang="it-IT" dirty="0" smtClean="0"/>
              <a:t> </a:t>
            </a:r>
            <a:r>
              <a:rPr lang="it-IT" dirty="0" err="1" smtClean="0"/>
              <a:t>necessarily</a:t>
            </a:r>
            <a:r>
              <a:rPr lang="it-IT" dirty="0" smtClean="0"/>
              <a:t> DMZ)</a:t>
            </a:r>
          </a:p>
          <a:p>
            <a:pPr marL="342900" indent="-342900">
              <a:buFont typeface="Arial" charset="0"/>
              <a:buChar char="•"/>
            </a:pPr>
            <a:r>
              <a:rPr lang="it-IT" dirty="0" err="1" smtClean="0"/>
              <a:t>Make</a:t>
            </a:r>
            <a:r>
              <a:rPr lang="it-IT" dirty="0" smtClean="0"/>
              <a:t> the “special service” machine an “</a:t>
            </a:r>
            <a:r>
              <a:rPr lang="it-IT" dirty="0" err="1" smtClean="0"/>
              <a:t>appliance</a:t>
            </a:r>
            <a:r>
              <a:rPr lang="it-IT" dirty="0" smtClean="0"/>
              <a:t>”</a:t>
            </a:r>
          </a:p>
          <a:p>
            <a:pPr marL="342900" indent="-342900">
              <a:buFont typeface="Arial" charset="0"/>
              <a:buChar char="•"/>
            </a:pPr>
            <a:r>
              <a:rPr lang="it-IT" dirty="0" err="1" smtClean="0"/>
              <a:t>Make</a:t>
            </a:r>
            <a:r>
              <a:rPr lang="it-IT" dirty="0" smtClean="0"/>
              <a:t> the </a:t>
            </a:r>
            <a:r>
              <a:rPr lang="it-IT" dirty="0" err="1" smtClean="0"/>
              <a:t>policies</a:t>
            </a:r>
            <a:r>
              <a:rPr lang="it-IT" dirty="0" smtClean="0"/>
              <a:t> </a:t>
            </a:r>
            <a:r>
              <a:rPr lang="it-IT" dirty="0" err="1" smtClean="0"/>
              <a:t>friendly</a:t>
            </a:r>
            <a:r>
              <a:rPr lang="it-IT" dirty="0" smtClean="0"/>
              <a:t> to non standard </a:t>
            </a:r>
            <a:r>
              <a:rPr lang="it-IT" dirty="0" err="1" smtClean="0"/>
              <a:t>solutions</a:t>
            </a: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93560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13938" y="6435499"/>
            <a:ext cx="9236501" cy="321240"/>
          </a:xfrm>
        </p:spPr>
        <p:txBody>
          <a:bodyPr/>
          <a:lstStyle/>
          <a:p>
            <a:r>
              <a:rPr lang="en-GB" altLang="en-US" smtClean="0"/>
              <a:t>GARR</a:t>
            </a:r>
            <a:endParaRPr lang="en-GB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9796671" y="6475468"/>
            <a:ext cx="460477" cy="241301"/>
          </a:xfrm>
        </p:spPr>
        <p:txBody>
          <a:bodyPr/>
          <a:lstStyle/>
          <a:p>
            <a:fld id="{3444737D-A49A-471F-B156-E5D64B13EE4D}" type="slidenum">
              <a:rPr lang="en-GB" altLang="en-US" smtClean="0"/>
              <a:pPr/>
              <a:t>23</a:t>
            </a:fld>
            <a:endParaRPr lang="en-GB" alt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Talk, collaborate, </a:t>
            </a:r>
            <a:r>
              <a:rPr lang="it-IT" dirty="0" err="1"/>
              <a:t>among</a:t>
            </a:r>
            <a:r>
              <a:rPr lang="it-IT" dirty="0"/>
              <a:t>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specialists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 err="1" smtClean="0"/>
              <a:t>Users</a:t>
            </a:r>
            <a:r>
              <a:rPr lang="it-IT" dirty="0" smtClean="0"/>
              <a:t> </a:t>
            </a:r>
            <a:r>
              <a:rPr lang="it-IT" dirty="0" err="1" smtClean="0"/>
              <a:t>give</a:t>
            </a:r>
            <a:r>
              <a:rPr lang="it-IT" dirty="0" smtClean="0"/>
              <a:t> for </a:t>
            </a:r>
            <a:r>
              <a:rPr lang="it-IT" dirty="0" err="1" smtClean="0"/>
              <a:t>granted</a:t>
            </a:r>
            <a:r>
              <a:rPr lang="it-IT" dirty="0" smtClean="0"/>
              <a:t> </a:t>
            </a:r>
            <a:r>
              <a:rPr lang="it-IT" dirty="0" err="1" smtClean="0"/>
              <a:t>they</a:t>
            </a:r>
            <a:r>
              <a:rPr lang="it-IT" dirty="0" smtClean="0"/>
              <a:t> </a:t>
            </a:r>
            <a:r>
              <a:rPr lang="it-IT" dirty="0" err="1" smtClean="0"/>
              <a:t>connect</a:t>
            </a:r>
            <a:r>
              <a:rPr lang="it-IT" dirty="0" smtClean="0"/>
              <a:t> </a:t>
            </a:r>
            <a:r>
              <a:rPr lang="it-IT" dirty="0" err="1" smtClean="0"/>
              <a:t>their</a:t>
            </a:r>
            <a:r>
              <a:rPr lang="it-IT" dirty="0" smtClean="0"/>
              <a:t> </a:t>
            </a:r>
            <a:r>
              <a:rPr lang="it-IT" dirty="0" err="1" smtClean="0"/>
              <a:t>application</a:t>
            </a:r>
            <a:r>
              <a:rPr lang="it-IT" dirty="0" smtClean="0"/>
              <a:t> and </a:t>
            </a:r>
            <a:r>
              <a:rPr lang="it-IT" dirty="0" err="1" smtClean="0"/>
              <a:t>magically</a:t>
            </a:r>
            <a:r>
              <a:rPr lang="it-IT" dirty="0" smtClean="0"/>
              <a:t> </a:t>
            </a:r>
            <a:r>
              <a:rPr lang="it-IT" dirty="0" err="1" smtClean="0"/>
              <a:t>goes</a:t>
            </a:r>
            <a:r>
              <a:rPr lang="it-IT" dirty="0" smtClean="0"/>
              <a:t> </a:t>
            </a:r>
            <a:r>
              <a:rPr lang="it-IT" dirty="0" err="1" smtClean="0"/>
              <a:t>trought</a:t>
            </a:r>
            <a:r>
              <a:rPr lang="it-IT" dirty="0" smtClean="0"/>
              <a:t> </a:t>
            </a:r>
            <a:r>
              <a:rPr lang="it-IT" dirty="0" err="1" smtClean="0"/>
              <a:t>until</a:t>
            </a:r>
            <a:r>
              <a:rPr lang="it-IT" dirty="0" smtClean="0"/>
              <a:t> the </a:t>
            </a:r>
            <a:r>
              <a:rPr lang="it-IT" dirty="0" err="1" smtClean="0"/>
              <a:t>other</a:t>
            </a:r>
            <a:r>
              <a:rPr lang="it-IT" dirty="0" smtClean="0"/>
              <a:t> end(</a:t>
            </a:r>
            <a:r>
              <a:rPr lang="it-IT" dirty="0" err="1" smtClean="0"/>
              <a:t>s</a:t>
            </a:r>
            <a:r>
              <a:rPr lang="it-IT" dirty="0" smtClean="0"/>
              <a:t>) </a:t>
            </a:r>
            <a:r>
              <a:rPr lang="it-IT" dirty="0" err="1" smtClean="0"/>
              <a:t>smoothly</a:t>
            </a:r>
            <a:r>
              <a:rPr lang="it-IT" dirty="0" smtClean="0"/>
              <a:t> (</a:t>
            </a:r>
            <a:r>
              <a:rPr lang="it-IT" dirty="0" err="1" smtClean="0"/>
              <a:t>because</a:t>
            </a:r>
            <a:r>
              <a:rPr lang="it-IT" dirty="0" smtClean="0"/>
              <a:t> </a:t>
            </a:r>
            <a:r>
              <a:rPr lang="it-IT" dirty="0" err="1" smtClean="0"/>
              <a:t>we</a:t>
            </a:r>
            <a:r>
              <a:rPr lang="it-IT" dirty="0" smtClean="0"/>
              <a:t> IT </a:t>
            </a:r>
            <a:r>
              <a:rPr lang="it-IT" dirty="0" err="1" smtClean="0"/>
              <a:t>people</a:t>
            </a:r>
            <a:r>
              <a:rPr lang="it-IT" dirty="0" smtClean="0"/>
              <a:t> </a:t>
            </a:r>
            <a:r>
              <a:rPr lang="it-IT" dirty="0" err="1" smtClean="0"/>
              <a:t>tell</a:t>
            </a:r>
            <a:r>
              <a:rPr lang="it-IT" dirty="0" smtClean="0"/>
              <a:t> </a:t>
            </a:r>
            <a:r>
              <a:rPr lang="it-IT" dirty="0" err="1" smtClean="0"/>
              <a:t>them</a:t>
            </a:r>
            <a:r>
              <a:rPr lang="it-IT" dirty="0" smtClean="0"/>
              <a:t> </a:t>
            </a:r>
            <a:r>
              <a:rPr lang="it-IT" dirty="0" err="1" smtClean="0"/>
              <a:t>about</a:t>
            </a:r>
            <a:r>
              <a:rPr lang="it-IT" dirty="0" smtClean="0"/>
              <a:t> </a:t>
            </a:r>
            <a:r>
              <a:rPr lang="it-IT" dirty="0" err="1" smtClean="0"/>
              <a:t>our</a:t>
            </a:r>
            <a:r>
              <a:rPr lang="it-IT" dirty="0" smtClean="0"/>
              <a:t> </a:t>
            </a:r>
            <a:r>
              <a:rPr lang="it-IT" dirty="0" err="1" smtClean="0"/>
              <a:t>wonderful</a:t>
            </a:r>
            <a:r>
              <a:rPr lang="it-IT" dirty="0" smtClean="0"/>
              <a:t> </a:t>
            </a:r>
            <a:r>
              <a:rPr lang="it-IT" dirty="0" err="1" smtClean="0"/>
              <a:t>backbones</a:t>
            </a:r>
            <a:r>
              <a:rPr lang="it-IT" dirty="0" smtClean="0"/>
              <a:t>). </a:t>
            </a:r>
          </a:p>
          <a:p>
            <a:endParaRPr lang="it-IT" dirty="0"/>
          </a:p>
          <a:p>
            <a:r>
              <a:rPr lang="it-IT" dirty="0" smtClean="0"/>
              <a:t>Of </a:t>
            </a:r>
            <a:r>
              <a:rPr lang="it-IT" dirty="0" err="1" smtClean="0"/>
              <a:t>course</a:t>
            </a:r>
            <a:r>
              <a:rPr lang="it-IT" dirty="0" smtClean="0"/>
              <a:t> </a:t>
            </a:r>
            <a:r>
              <a:rPr lang="it-IT" b="1" dirty="0" err="1" smtClean="0"/>
              <a:t>users</a:t>
            </a:r>
            <a:r>
              <a:rPr lang="it-IT" b="1" dirty="0" smtClean="0"/>
              <a:t> MUST test in </a:t>
            </a:r>
            <a:r>
              <a:rPr lang="it-IT" b="1" dirty="0" err="1" smtClean="0"/>
              <a:t>advance</a:t>
            </a:r>
            <a:r>
              <a:rPr lang="it-IT" dirty="0" smtClean="0"/>
              <a:t>, </a:t>
            </a:r>
            <a:r>
              <a:rPr lang="it-IT" dirty="0" err="1" smtClean="0"/>
              <a:t>not</a:t>
            </a:r>
            <a:r>
              <a:rPr lang="it-IT" dirty="0" smtClean="0"/>
              <a:t> the </a:t>
            </a:r>
            <a:r>
              <a:rPr lang="it-IT" dirty="0" err="1" smtClean="0"/>
              <a:t>morning</a:t>
            </a:r>
            <a:r>
              <a:rPr lang="it-IT" dirty="0" smtClean="0"/>
              <a:t> </a:t>
            </a:r>
            <a:r>
              <a:rPr lang="it-IT" dirty="0" err="1" smtClean="0"/>
              <a:t>they</a:t>
            </a:r>
            <a:r>
              <a:rPr lang="it-IT" dirty="0" smtClean="0"/>
              <a:t> </a:t>
            </a:r>
            <a:r>
              <a:rPr lang="it-IT" dirty="0" err="1" smtClean="0"/>
              <a:t>need</a:t>
            </a:r>
            <a:r>
              <a:rPr lang="it-IT" dirty="0" smtClean="0"/>
              <a:t> the service</a:t>
            </a:r>
          </a:p>
          <a:p>
            <a:endParaRPr lang="it-IT" dirty="0"/>
          </a:p>
          <a:p>
            <a:r>
              <a:rPr lang="it-IT" dirty="0" smtClean="0"/>
              <a:t>IF IT DOES NOT WORK, </a:t>
            </a:r>
            <a:r>
              <a:rPr lang="it-IT" b="1" dirty="0" err="1" smtClean="0"/>
              <a:t>let’s</a:t>
            </a:r>
            <a:r>
              <a:rPr lang="it-IT" b="1" dirty="0" smtClean="0"/>
              <a:t> start the </a:t>
            </a:r>
            <a:r>
              <a:rPr lang="it-IT" b="1" dirty="0" err="1" smtClean="0"/>
              <a:t>virtuous</a:t>
            </a:r>
            <a:r>
              <a:rPr lang="it-IT" b="1" dirty="0" smtClean="0"/>
              <a:t> </a:t>
            </a:r>
            <a:r>
              <a:rPr lang="it-IT" b="1" dirty="0" err="1" smtClean="0"/>
              <a:t>talking</a:t>
            </a:r>
            <a:r>
              <a:rPr lang="it-IT" b="1" dirty="0" smtClean="0"/>
              <a:t> </a:t>
            </a:r>
            <a:r>
              <a:rPr lang="it-IT" b="1" dirty="0" err="1" smtClean="0"/>
              <a:t>loop</a:t>
            </a:r>
            <a:r>
              <a:rPr lang="it-IT" dirty="0" smtClean="0"/>
              <a:t>: </a:t>
            </a:r>
          </a:p>
          <a:p>
            <a:pPr marL="342900" indent="-342900">
              <a:buFont typeface="Arial" charset="0"/>
              <a:buChar char="•"/>
            </a:pPr>
            <a:r>
              <a:rPr lang="it-IT" dirty="0" smtClean="0"/>
              <a:t>Local networking and security </a:t>
            </a:r>
            <a:r>
              <a:rPr lang="it-IT" dirty="0" err="1" smtClean="0"/>
              <a:t>people</a:t>
            </a:r>
            <a:r>
              <a:rPr lang="it-IT" dirty="0" smtClean="0"/>
              <a:t> </a:t>
            </a:r>
            <a:r>
              <a:rPr lang="it-IT" dirty="0" err="1" smtClean="0"/>
              <a:t>shall</a:t>
            </a:r>
            <a:r>
              <a:rPr lang="it-IT" dirty="0" smtClean="0"/>
              <a:t> be easy to </a:t>
            </a:r>
            <a:r>
              <a:rPr lang="it-IT" dirty="0" err="1" smtClean="0"/>
              <a:t>reach</a:t>
            </a:r>
            <a:r>
              <a:rPr lang="it-IT" dirty="0" smtClean="0"/>
              <a:t> and to talk to</a:t>
            </a:r>
          </a:p>
          <a:p>
            <a:pPr marL="342900" indent="-342900">
              <a:buFont typeface="Arial" charset="0"/>
              <a:buChar char="•"/>
            </a:pPr>
            <a:r>
              <a:rPr lang="it-IT" dirty="0" smtClean="0"/>
              <a:t>IT </a:t>
            </a:r>
            <a:r>
              <a:rPr lang="it-IT" dirty="0" err="1" smtClean="0"/>
              <a:t>people</a:t>
            </a:r>
            <a:r>
              <a:rPr lang="it-IT" dirty="0" smtClean="0"/>
              <a:t> be </a:t>
            </a:r>
            <a:r>
              <a:rPr lang="it-IT" dirty="0" err="1" smtClean="0"/>
              <a:t>prepared</a:t>
            </a:r>
            <a:r>
              <a:rPr lang="it-IT" dirty="0" smtClean="0"/>
              <a:t> to </a:t>
            </a:r>
            <a:r>
              <a:rPr lang="it-IT" dirty="0" err="1" smtClean="0"/>
              <a:t>understand</a:t>
            </a:r>
            <a:r>
              <a:rPr lang="it-IT" dirty="0" smtClean="0"/>
              <a:t> (</a:t>
            </a:r>
            <a:r>
              <a:rPr lang="it-IT" dirty="0" err="1" smtClean="0"/>
              <a:t>often</a:t>
            </a:r>
            <a:r>
              <a:rPr lang="it-IT" dirty="0" smtClean="0"/>
              <a:t> “</a:t>
            </a:r>
            <a:r>
              <a:rPr lang="it-IT" dirty="0" err="1" smtClean="0"/>
              <a:t>guess</a:t>
            </a:r>
            <a:r>
              <a:rPr lang="it-IT" dirty="0" smtClean="0"/>
              <a:t>”) </a:t>
            </a:r>
            <a:r>
              <a:rPr lang="it-IT" dirty="0" err="1" smtClean="0"/>
              <a:t>what</a:t>
            </a:r>
            <a:r>
              <a:rPr lang="it-IT" dirty="0" smtClean="0"/>
              <a:t> </a:t>
            </a:r>
            <a:r>
              <a:rPr lang="it-IT" dirty="0" err="1" smtClean="0"/>
              <a:t>users</a:t>
            </a:r>
            <a:r>
              <a:rPr lang="it-IT" dirty="0" smtClean="0"/>
              <a:t> are </a:t>
            </a:r>
            <a:r>
              <a:rPr lang="it-IT" dirty="0" err="1" smtClean="0"/>
              <a:t>talking</a:t>
            </a:r>
            <a:r>
              <a:rPr lang="it-IT" dirty="0" smtClean="0"/>
              <a:t> </a:t>
            </a:r>
            <a:r>
              <a:rPr lang="it-IT" dirty="0" err="1" smtClean="0"/>
              <a:t>about</a:t>
            </a:r>
            <a:endParaRPr lang="it-IT" dirty="0" smtClean="0"/>
          </a:p>
          <a:p>
            <a:pPr marL="342900" indent="-342900">
              <a:buFont typeface="Arial" charset="0"/>
              <a:buChar char="•"/>
            </a:pPr>
            <a:r>
              <a:rPr lang="it-IT" dirty="0" err="1" smtClean="0"/>
              <a:t>Ask</a:t>
            </a:r>
            <a:r>
              <a:rPr lang="it-IT" dirty="0" smtClean="0"/>
              <a:t> </a:t>
            </a:r>
            <a:r>
              <a:rPr lang="it-IT" dirty="0" err="1" smtClean="0"/>
              <a:t>users</a:t>
            </a:r>
            <a:r>
              <a:rPr lang="it-IT" dirty="0" smtClean="0"/>
              <a:t> </a:t>
            </a:r>
            <a:r>
              <a:rPr lang="it-IT" dirty="0" err="1" smtClean="0"/>
              <a:t>about</a:t>
            </a:r>
            <a:r>
              <a:rPr lang="it-IT" dirty="0" smtClean="0"/>
              <a:t> </a:t>
            </a:r>
            <a:r>
              <a:rPr lang="it-IT" b="1" dirty="0" err="1" smtClean="0"/>
              <a:t>technical</a:t>
            </a:r>
            <a:r>
              <a:rPr lang="it-IT" b="1" dirty="0" smtClean="0"/>
              <a:t> </a:t>
            </a:r>
            <a:r>
              <a:rPr lang="it-IT" b="1" dirty="0" err="1" smtClean="0"/>
              <a:t>documentation</a:t>
            </a:r>
            <a:r>
              <a:rPr lang="it-IT" b="1" dirty="0" smtClean="0"/>
              <a:t> </a:t>
            </a:r>
            <a:r>
              <a:rPr lang="it-IT" b="1" dirty="0" err="1" smtClean="0"/>
              <a:t>about</a:t>
            </a:r>
            <a:r>
              <a:rPr lang="it-IT" b="1" dirty="0" smtClean="0"/>
              <a:t> </a:t>
            </a:r>
            <a:r>
              <a:rPr lang="it-IT" b="1" dirty="0" err="1" smtClean="0"/>
              <a:t>their</a:t>
            </a:r>
            <a:r>
              <a:rPr lang="it-IT" b="1" dirty="0" smtClean="0"/>
              <a:t> “strange </a:t>
            </a:r>
            <a:r>
              <a:rPr lang="it-IT" b="1" dirty="0" err="1" smtClean="0"/>
              <a:t>stuff</a:t>
            </a:r>
            <a:r>
              <a:rPr lang="it-IT" b="1" dirty="0" smtClean="0"/>
              <a:t>” </a:t>
            </a:r>
            <a:r>
              <a:rPr lang="it-IT" dirty="0" smtClean="0"/>
              <a:t>and in case </a:t>
            </a:r>
            <a:r>
              <a:rPr lang="it-IT" dirty="0" err="1" smtClean="0"/>
              <a:t>check</a:t>
            </a:r>
            <a:r>
              <a:rPr lang="it-IT" dirty="0" smtClean="0"/>
              <a:t> </a:t>
            </a:r>
            <a:r>
              <a:rPr lang="it-IT" dirty="0" err="1" smtClean="0"/>
              <a:t>who</a:t>
            </a:r>
            <a:r>
              <a:rPr lang="it-IT" dirty="0" smtClean="0"/>
              <a:t> are the </a:t>
            </a:r>
            <a:r>
              <a:rPr lang="it-IT" dirty="0" err="1" smtClean="0"/>
              <a:t>experts</a:t>
            </a:r>
            <a:r>
              <a:rPr lang="it-IT" dirty="0" smtClean="0"/>
              <a:t> to talk </a:t>
            </a:r>
            <a:r>
              <a:rPr lang="it-IT" dirty="0" err="1" smtClean="0"/>
              <a:t>about</a:t>
            </a:r>
            <a:r>
              <a:rPr lang="it-IT" dirty="0" smtClean="0"/>
              <a:t> the “strange </a:t>
            </a:r>
            <a:r>
              <a:rPr lang="it-IT" dirty="0" err="1" smtClean="0"/>
              <a:t>stuff</a:t>
            </a:r>
            <a:r>
              <a:rPr lang="it-IT" dirty="0" smtClean="0"/>
              <a:t>” (the IT </a:t>
            </a:r>
            <a:r>
              <a:rPr lang="it-IT" dirty="0" err="1" smtClean="0"/>
              <a:t>people</a:t>
            </a:r>
            <a:r>
              <a:rPr lang="it-IT" dirty="0" smtClean="0"/>
              <a:t> of the “strange </a:t>
            </a:r>
            <a:r>
              <a:rPr lang="it-IT" dirty="0" err="1" smtClean="0"/>
              <a:t>stuff</a:t>
            </a:r>
            <a:r>
              <a:rPr lang="it-IT" dirty="0" smtClean="0"/>
              <a:t>”)</a:t>
            </a:r>
          </a:p>
          <a:p>
            <a:pPr marL="342900" indent="-342900">
              <a:buFont typeface="Arial" charset="0"/>
              <a:buChar char="•"/>
            </a:pPr>
            <a:r>
              <a:rPr lang="it-IT" dirty="0" smtClean="0"/>
              <a:t>Pool </a:t>
            </a:r>
            <a:r>
              <a:rPr lang="it-IT" dirty="0" err="1" smtClean="0"/>
              <a:t>together</a:t>
            </a:r>
            <a:r>
              <a:rPr lang="it-IT" dirty="0" smtClean="0"/>
              <a:t> and look for </a:t>
            </a:r>
            <a:r>
              <a:rPr lang="it-IT" b="1" dirty="0" err="1" smtClean="0"/>
              <a:t>solutions</a:t>
            </a:r>
            <a:r>
              <a:rPr lang="it-IT" b="1" dirty="0" smtClean="0"/>
              <a:t> </a:t>
            </a:r>
            <a:r>
              <a:rPr lang="it-IT" b="1" dirty="0" err="1" smtClean="0"/>
              <a:t>maybe</a:t>
            </a:r>
            <a:r>
              <a:rPr lang="it-IT" b="1" dirty="0" smtClean="0"/>
              <a:t> </a:t>
            </a:r>
            <a:r>
              <a:rPr lang="it-IT" b="1" dirty="0" err="1" smtClean="0"/>
              <a:t>outside</a:t>
            </a:r>
            <a:r>
              <a:rPr lang="it-IT" b="1" dirty="0" smtClean="0"/>
              <a:t> the default </a:t>
            </a:r>
            <a:r>
              <a:rPr lang="it-IT" b="1" dirty="0" err="1" smtClean="0"/>
              <a:t>ones</a:t>
            </a:r>
            <a:endParaRPr lang="it-IT" b="1" dirty="0" smtClean="0"/>
          </a:p>
          <a:p>
            <a:pPr marL="342900" indent="-342900">
              <a:buFont typeface="Arial" charset="0"/>
              <a:buChar char="•"/>
            </a:pPr>
            <a:endParaRPr lang="it-IT" b="1" dirty="0" smtClean="0"/>
          </a:p>
        </p:txBody>
      </p:sp>
    </p:spTree>
    <p:extLst>
      <p:ext uri="{BB962C8B-B14F-4D97-AF65-F5344CB8AC3E}">
        <p14:creationId xmlns:p14="http://schemas.microsoft.com/office/powerpoint/2010/main" val="96032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13938" y="6435499"/>
            <a:ext cx="9236501" cy="321240"/>
          </a:xfrm>
        </p:spPr>
        <p:txBody>
          <a:bodyPr/>
          <a:lstStyle/>
          <a:p>
            <a:r>
              <a:rPr lang="en-GB" altLang="en-US" smtClean="0"/>
              <a:t>GARR</a:t>
            </a:r>
            <a:endParaRPr lang="en-GB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9796671" y="6475468"/>
            <a:ext cx="460477" cy="241301"/>
          </a:xfrm>
        </p:spPr>
        <p:txBody>
          <a:bodyPr/>
          <a:lstStyle/>
          <a:p>
            <a:fld id="{3444737D-A49A-471F-B156-E5D64B13EE4D}" type="slidenum">
              <a:rPr lang="en-GB" altLang="en-US" smtClean="0"/>
              <a:pPr/>
              <a:t>24</a:t>
            </a:fld>
            <a:endParaRPr lang="en-GB" alt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Involve IT </a:t>
            </a:r>
            <a:r>
              <a:rPr lang="it-IT" dirty="0" err="1"/>
              <a:t>people</a:t>
            </a:r>
            <a:r>
              <a:rPr lang="it-IT" dirty="0"/>
              <a:t> in </a:t>
            </a:r>
            <a:r>
              <a:rPr lang="it-IT" dirty="0" err="1"/>
              <a:t>looking</a:t>
            </a:r>
            <a:r>
              <a:rPr lang="it-IT" dirty="0"/>
              <a:t> for the </a:t>
            </a:r>
            <a:r>
              <a:rPr lang="it-IT" dirty="0" err="1"/>
              <a:t>solution</a:t>
            </a:r>
            <a:r>
              <a:rPr lang="it-IT" dirty="0"/>
              <a:t>(</a:t>
            </a:r>
            <a:r>
              <a:rPr lang="it-IT" dirty="0" err="1"/>
              <a:t>s</a:t>
            </a:r>
            <a:r>
              <a:rPr lang="it-IT" dirty="0"/>
              <a:t>) </a:t>
            </a:r>
            <a:r>
              <a:rPr lang="it-IT" dirty="0" err="1"/>
              <a:t>since</a:t>
            </a:r>
            <a:r>
              <a:rPr lang="it-IT" dirty="0"/>
              <a:t> the </a:t>
            </a:r>
            <a:r>
              <a:rPr lang="it-IT" dirty="0" err="1"/>
              <a:t>beginning</a:t>
            </a:r>
            <a:endParaRPr lang="it-IT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 err="1" smtClean="0"/>
              <a:t>Users</a:t>
            </a:r>
            <a:r>
              <a:rPr lang="it-IT" dirty="0" smtClean="0"/>
              <a:t> are </a:t>
            </a:r>
            <a:r>
              <a:rPr lang="it-IT" dirty="0" err="1" smtClean="0"/>
              <a:t>not</a:t>
            </a:r>
            <a:r>
              <a:rPr lang="it-IT" dirty="0" smtClean="0"/>
              <a:t> </a:t>
            </a:r>
            <a:r>
              <a:rPr lang="it-IT" dirty="0" err="1" smtClean="0"/>
              <a:t>people</a:t>
            </a:r>
            <a:r>
              <a:rPr lang="it-IT" dirty="0" smtClean="0"/>
              <a:t> </a:t>
            </a:r>
            <a:r>
              <a:rPr lang="it-IT" dirty="0" err="1" smtClean="0"/>
              <a:t>who</a:t>
            </a:r>
            <a:r>
              <a:rPr lang="it-IT" dirty="0" smtClean="0"/>
              <a:t> </a:t>
            </a:r>
            <a:r>
              <a:rPr lang="it-IT" dirty="0" err="1" smtClean="0"/>
              <a:t>wants</a:t>
            </a:r>
            <a:r>
              <a:rPr lang="it-IT" dirty="0" smtClean="0"/>
              <a:t> to </a:t>
            </a:r>
            <a:r>
              <a:rPr lang="it-IT" dirty="0" err="1" smtClean="0"/>
              <a:t>disrupt</a:t>
            </a:r>
            <a:r>
              <a:rPr lang="it-IT" dirty="0" smtClean="0"/>
              <a:t> </a:t>
            </a:r>
            <a:r>
              <a:rPr lang="it-IT" dirty="0" err="1" smtClean="0"/>
              <a:t>services</a:t>
            </a:r>
            <a:r>
              <a:rPr lang="it-IT" dirty="0" smtClean="0"/>
              <a:t> and IT </a:t>
            </a:r>
            <a:r>
              <a:rPr lang="it-IT" dirty="0" err="1" smtClean="0"/>
              <a:t>people</a:t>
            </a:r>
            <a:r>
              <a:rPr lang="it-IT" dirty="0" smtClean="0"/>
              <a:t> are </a:t>
            </a:r>
            <a:r>
              <a:rPr lang="it-IT" dirty="0" err="1" smtClean="0"/>
              <a:t>not</a:t>
            </a:r>
            <a:r>
              <a:rPr lang="it-IT" dirty="0" smtClean="0"/>
              <a:t> </a:t>
            </a:r>
            <a:r>
              <a:rPr lang="it-IT" dirty="0" err="1" smtClean="0"/>
              <a:t>policemen</a:t>
            </a:r>
            <a:r>
              <a:rPr lang="it-IT" dirty="0" smtClean="0"/>
              <a:t> </a:t>
            </a:r>
            <a:r>
              <a:rPr lang="it-IT" dirty="0" err="1" smtClean="0"/>
              <a:t>there</a:t>
            </a:r>
            <a:r>
              <a:rPr lang="it-IT" dirty="0" smtClean="0"/>
              <a:t> to </a:t>
            </a:r>
            <a:r>
              <a:rPr lang="it-IT" dirty="0" err="1" smtClean="0"/>
              <a:t>keep</a:t>
            </a:r>
            <a:r>
              <a:rPr lang="it-IT" dirty="0" smtClean="0"/>
              <a:t> </a:t>
            </a:r>
            <a:r>
              <a:rPr lang="it-IT" dirty="0" err="1" smtClean="0"/>
              <a:t>order</a:t>
            </a:r>
            <a:r>
              <a:rPr lang="it-IT" dirty="0" smtClean="0"/>
              <a:t>.</a:t>
            </a:r>
          </a:p>
          <a:p>
            <a:endParaRPr lang="it-IT" dirty="0"/>
          </a:p>
          <a:p>
            <a:r>
              <a:rPr lang="it-IT" dirty="0" err="1" smtClean="0"/>
              <a:t>Users</a:t>
            </a:r>
            <a:r>
              <a:rPr lang="it-IT" dirty="0" smtClean="0"/>
              <a:t> </a:t>
            </a:r>
            <a:r>
              <a:rPr lang="it-IT" dirty="0" err="1" smtClean="0"/>
              <a:t>shall</a:t>
            </a:r>
            <a:r>
              <a:rPr lang="it-IT" dirty="0" smtClean="0"/>
              <a:t> involve IT </a:t>
            </a:r>
            <a:r>
              <a:rPr lang="it-IT" dirty="0" err="1" smtClean="0"/>
              <a:t>people</a:t>
            </a:r>
            <a:r>
              <a:rPr lang="it-IT" dirty="0" smtClean="0"/>
              <a:t>, and   the </a:t>
            </a:r>
            <a:r>
              <a:rPr lang="it-IT" b="1" dirty="0" smtClean="0"/>
              <a:t>IT </a:t>
            </a:r>
            <a:r>
              <a:rPr lang="it-IT" b="1" dirty="0" err="1" smtClean="0"/>
              <a:t>people</a:t>
            </a:r>
            <a:r>
              <a:rPr lang="it-IT" b="1" dirty="0" smtClean="0"/>
              <a:t> </a:t>
            </a:r>
            <a:r>
              <a:rPr lang="it-IT" b="1" dirty="0" err="1" smtClean="0"/>
              <a:t>shall</a:t>
            </a:r>
            <a:r>
              <a:rPr lang="it-IT" b="1" dirty="0" smtClean="0"/>
              <a:t> </a:t>
            </a:r>
            <a:r>
              <a:rPr lang="it-IT" b="1" dirty="0" err="1" smtClean="0"/>
              <a:t>engage</a:t>
            </a:r>
            <a:r>
              <a:rPr lang="it-IT" b="1" dirty="0" smtClean="0"/>
              <a:t> in the </a:t>
            </a:r>
            <a:r>
              <a:rPr lang="it-IT" b="1" dirty="0" err="1" smtClean="0"/>
              <a:t>challenge</a:t>
            </a:r>
            <a:endParaRPr lang="it-IT" b="1" dirty="0"/>
          </a:p>
          <a:p>
            <a:pPr marL="342900" indent="-342900">
              <a:buFont typeface="Arial" charset="0"/>
              <a:buChar char="•"/>
            </a:pPr>
            <a:r>
              <a:rPr lang="it-IT" dirty="0" err="1" smtClean="0"/>
              <a:t>Because</a:t>
            </a:r>
            <a:r>
              <a:rPr lang="it-IT" dirty="0" smtClean="0"/>
              <a:t> </a:t>
            </a:r>
            <a:r>
              <a:rPr lang="it-IT" dirty="0" err="1" smtClean="0"/>
              <a:t>it</a:t>
            </a:r>
            <a:r>
              <a:rPr lang="it-IT" dirty="0" smtClean="0"/>
              <a:t> </a:t>
            </a:r>
            <a:r>
              <a:rPr lang="it-IT" dirty="0" err="1" smtClean="0"/>
              <a:t>will</a:t>
            </a:r>
            <a:r>
              <a:rPr lang="it-IT" dirty="0" smtClean="0"/>
              <a:t> help to </a:t>
            </a:r>
            <a:r>
              <a:rPr lang="it-IT" b="1" dirty="0" err="1" smtClean="0"/>
              <a:t>deliver</a:t>
            </a:r>
            <a:r>
              <a:rPr lang="it-IT" b="1" dirty="0" smtClean="0"/>
              <a:t> the full </a:t>
            </a:r>
            <a:r>
              <a:rPr lang="it-IT" b="1" dirty="0" err="1" smtClean="0"/>
              <a:t>power</a:t>
            </a:r>
            <a:r>
              <a:rPr lang="it-IT" b="1" dirty="0" smtClean="0"/>
              <a:t> of </a:t>
            </a:r>
            <a:r>
              <a:rPr lang="it-IT" b="1" dirty="0" err="1" smtClean="0"/>
              <a:t>services</a:t>
            </a:r>
            <a:r>
              <a:rPr lang="it-IT" b="1" dirty="0" smtClean="0"/>
              <a:t> </a:t>
            </a:r>
            <a:r>
              <a:rPr lang="it-IT" dirty="0" smtClean="0"/>
              <a:t>to </a:t>
            </a:r>
            <a:r>
              <a:rPr lang="it-IT" dirty="0" err="1" smtClean="0"/>
              <a:t>those</a:t>
            </a:r>
            <a:r>
              <a:rPr lang="it-IT" dirty="0" smtClean="0"/>
              <a:t> </a:t>
            </a:r>
            <a:r>
              <a:rPr lang="it-IT" dirty="0" err="1" smtClean="0"/>
              <a:t>who</a:t>
            </a:r>
            <a:r>
              <a:rPr lang="it-IT" dirty="0" smtClean="0"/>
              <a:t> </a:t>
            </a:r>
            <a:r>
              <a:rPr lang="it-IT" dirty="0" err="1" smtClean="0"/>
              <a:t>needs</a:t>
            </a:r>
            <a:r>
              <a:rPr lang="it-IT" dirty="0" smtClean="0"/>
              <a:t> </a:t>
            </a:r>
            <a:r>
              <a:rPr lang="it-IT" dirty="0" err="1" smtClean="0"/>
              <a:t>them</a:t>
            </a:r>
            <a:endParaRPr lang="it-IT" dirty="0" smtClean="0"/>
          </a:p>
          <a:p>
            <a:pPr marL="342900" indent="-342900">
              <a:buFont typeface="Arial" charset="0"/>
              <a:buChar char="•"/>
            </a:pPr>
            <a:r>
              <a:rPr lang="it-IT" dirty="0" err="1" smtClean="0"/>
              <a:t>Because</a:t>
            </a:r>
            <a:r>
              <a:rPr lang="it-IT" dirty="0" smtClean="0"/>
              <a:t> </a:t>
            </a:r>
            <a:r>
              <a:rPr lang="it-IT" dirty="0" err="1" smtClean="0"/>
              <a:t>it</a:t>
            </a:r>
            <a:r>
              <a:rPr lang="it-IT" dirty="0" smtClean="0"/>
              <a:t> </a:t>
            </a:r>
            <a:r>
              <a:rPr lang="it-IT" dirty="0" err="1" smtClean="0"/>
              <a:t>will</a:t>
            </a:r>
            <a:r>
              <a:rPr lang="it-IT" dirty="0" smtClean="0"/>
              <a:t> </a:t>
            </a:r>
            <a:r>
              <a:rPr lang="it-IT" b="1" dirty="0" err="1" smtClean="0"/>
              <a:t>save</a:t>
            </a:r>
            <a:r>
              <a:rPr lang="it-IT" b="1" dirty="0" smtClean="0"/>
              <a:t> </a:t>
            </a:r>
            <a:r>
              <a:rPr lang="it-IT" b="1" dirty="0" err="1" smtClean="0"/>
              <a:t>also</a:t>
            </a:r>
            <a:r>
              <a:rPr lang="it-IT" b="1" dirty="0" smtClean="0"/>
              <a:t> “the </a:t>
            </a:r>
            <a:r>
              <a:rPr lang="it-IT" b="1" dirty="0" err="1" smtClean="0"/>
              <a:t>others</a:t>
            </a:r>
            <a:r>
              <a:rPr lang="it-IT" b="1" dirty="0" smtClean="0"/>
              <a:t>” from </a:t>
            </a:r>
            <a:r>
              <a:rPr lang="it-IT" b="1" dirty="0" err="1" smtClean="0"/>
              <a:t>possible</a:t>
            </a:r>
            <a:r>
              <a:rPr lang="it-IT" b="1" dirty="0" smtClean="0"/>
              <a:t> </a:t>
            </a:r>
            <a:r>
              <a:rPr lang="it-IT" b="1" dirty="0" err="1" smtClean="0"/>
              <a:t>disruptions</a:t>
            </a:r>
            <a:endParaRPr lang="it-IT" b="1" dirty="0" smtClean="0"/>
          </a:p>
          <a:p>
            <a:pPr marL="342900" indent="-342900">
              <a:buFont typeface="Arial" charset="0"/>
              <a:buChar char="•"/>
            </a:pPr>
            <a:r>
              <a:rPr lang="it-IT" dirty="0" err="1" smtClean="0"/>
              <a:t>Because</a:t>
            </a:r>
            <a:r>
              <a:rPr lang="it-IT" dirty="0" smtClean="0"/>
              <a:t> </a:t>
            </a:r>
            <a:r>
              <a:rPr lang="it-IT" dirty="0" err="1" smtClean="0"/>
              <a:t>it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b="1" dirty="0" smtClean="0"/>
              <a:t>a </a:t>
            </a:r>
            <a:r>
              <a:rPr lang="it-IT" b="1" dirty="0" err="1" smtClean="0"/>
              <a:t>challenging</a:t>
            </a:r>
            <a:r>
              <a:rPr lang="it-IT" b="1" dirty="0" smtClean="0"/>
              <a:t> </a:t>
            </a:r>
            <a:r>
              <a:rPr lang="it-IT" b="1" dirty="0" err="1" smtClean="0"/>
              <a:t>activity</a:t>
            </a:r>
            <a:r>
              <a:rPr lang="it-IT" b="1" dirty="0" smtClean="0"/>
              <a:t>, and to IT’S FUN !</a:t>
            </a:r>
          </a:p>
          <a:p>
            <a:pPr marL="342900" indent="-342900">
              <a:buFont typeface="Arial" charset="0"/>
              <a:buChar char="•"/>
            </a:pP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153480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13938" y="6435499"/>
            <a:ext cx="9236501" cy="321240"/>
          </a:xfrm>
        </p:spPr>
        <p:txBody>
          <a:bodyPr/>
          <a:lstStyle/>
          <a:p>
            <a:r>
              <a:rPr lang="en-GB" altLang="en-US" smtClean="0"/>
              <a:t>GARR</a:t>
            </a:r>
            <a:endParaRPr lang="en-GB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9796671" y="6475468"/>
            <a:ext cx="460477" cy="241301"/>
          </a:xfrm>
        </p:spPr>
        <p:txBody>
          <a:bodyPr/>
          <a:lstStyle/>
          <a:p>
            <a:fld id="{3444737D-A49A-471F-B156-E5D64B13EE4D}" type="slidenum">
              <a:rPr lang="en-GB" altLang="en-US" smtClean="0"/>
              <a:pPr/>
              <a:t>25</a:t>
            </a:fld>
            <a:endParaRPr lang="en-GB" alt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Explain</a:t>
            </a:r>
            <a:r>
              <a:rPr lang="it-IT" dirty="0"/>
              <a:t> in </a:t>
            </a:r>
            <a:r>
              <a:rPr lang="it-IT" dirty="0" err="1"/>
              <a:t>detail</a:t>
            </a:r>
            <a:r>
              <a:rPr lang="it-IT" dirty="0"/>
              <a:t> </a:t>
            </a:r>
            <a:r>
              <a:rPr lang="it-IT" dirty="0" err="1"/>
              <a:t>what</a:t>
            </a:r>
            <a:r>
              <a:rPr lang="it-IT" dirty="0"/>
              <a:t> the “</a:t>
            </a:r>
            <a:r>
              <a:rPr lang="it-IT" dirty="0" smtClean="0"/>
              <a:t>special </a:t>
            </a:r>
            <a:r>
              <a:rPr lang="it-IT" dirty="0"/>
              <a:t>service” </a:t>
            </a:r>
            <a:r>
              <a:rPr lang="it-IT" dirty="0" err="1"/>
              <a:t>does</a:t>
            </a:r>
            <a:r>
              <a:rPr lang="it-IT" dirty="0"/>
              <a:t> on the network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 err="1" smtClean="0"/>
              <a:t>Unpack</a:t>
            </a:r>
            <a:r>
              <a:rPr lang="it-IT" dirty="0" smtClean="0"/>
              <a:t> the “strange </a:t>
            </a:r>
            <a:r>
              <a:rPr lang="it-IT" dirty="0" err="1" smtClean="0"/>
              <a:t>stuff</a:t>
            </a:r>
            <a:r>
              <a:rPr lang="it-IT" dirty="0" smtClean="0"/>
              <a:t>” to </a:t>
            </a:r>
            <a:r>
              <a:rPr lang="it-IT" b="1" dirty="0" err="1" smtClean="0"/>
              <a:t>see</a:t>
            </a:r>
            <a:r>
              <a:rPr lang="it-IT" b="1" dirty="0" smtClean="0"/>
              <a:t> in </a:t>
            </a:r>
            <a:r>
              <a:rPr lang="it-IT" b="1" dirty="0" err="1" smtClean="0"/>
              <a:t>details</a:t>
            </a:r>
            <a:r>
              <a:rPr lang="it-IT" b="1" dirty="0" smtClean="0"/>
              <a:t> </a:t>
            </a:r>
            <a:r>
              <a:rPr lang="it-IT" b="1" dirty="0" err="1" smtClean="0"/>
              <a:t>what’s</a:t>
            </a:r>
            <a:r>
              <a:rPr lang="it-IT" b="1" dirty="0" smtClean="0"/>
              <a:t> inside the box</a:t>
            </a:r>
            <a:r>
              <a:rPr lang="it-IT" dirty="0" smtClean="0"/>
              <a:t>, and </a:t>
            </a:r>
            <a:r>
              <a:rPr lang="it-IT" dirty="0" err="1" smtClean="0"/>
              <a:t>what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does</a:t>
            </a:r>
            <a:r>
              <a:rPr lang="it-IT" dirty="0" smtClean="0"/>
              <a:t> with the network.</a:t>
            </a:r>
          </a:p>
          <a:p>
            <a:endParaRPr lang="it-IT" b="1" dirty="0"/>
          </a:p>
          <a:p>
            <a:pPr marL="342900" indent="-342900">
              <a:buFont typeface="Arial" charset="0"/>
              <a:buChar char="•"/>
            </a:pPr>
            <a:r>
              <a:rPr lang="it-IT" b="1" dirty="0" err="1" smtClean="0"/>
              <a:t>Documentation</a:t>
            </a:r>
            <a:r>
              <a:rPr lang="it-IT" b="1" dirty="0" smtClean="0"/>
              <a:t> </a:t>
            </a:r>
            <a:r>
              <a:rPr lang="it-IT" b="1" dirty="0" err="1" smtClean="0"/>
              <a:t>is</a:t>
            </a:r>
            <a:r>
              <a:rPr lang="it-IT" b="1" dirty="0" smtClean="0"/>
              <a:t> </a:t>
            </a:r>
            <a:r>
              <a:rPr lang="it-IT" b="1" dirty="0" err="1" smtClean="0"/>
              <a:t>avaiable</a:t>
            </a:r>
            <a:r>
              <a:rPr lang="it-IT" b="1" dirty="0" smtClean="0"/>
              <a:t> </a:t>
            </a:r>
            <a:r>
              <a:rPr lang="it-IT" dirty="0" smtClean="0"/>
              <a:t>(</a:t>
            </a:r>
            <a:r>
              <a:rPr lang="it-IT" dirty="0" err="1" smtClean="0"/>
              <a:t>if</a:t>
            </a:r>
            <a:r>
              <a:rPr lang="it-IT" dirty="0" smtClean="0"/>
              <a:t> </a:t>
            </a:r>
            <a:r>
              <a:rPr lang="it-IT" dirty="0" err="1" smtClean="0"/>
              <a:t>not</a:t>
            </a:r>
            <a:r>
              <a:rPr lang="mr-IN" dirty="0" smtClean="0"/>
              <a:t>…</a:t>
            </a:r>
            <a:r>
              <a:rPr lang="en-US" dirty="0" smtClean="0"/>
              <a:t> the “strange stuff” developers are guilty!)</a:t>
            </a:r>
          </a:p>
          <a:p>
            <a:pPr marL="342900" indent="-342900">
              <a:buFont typeface="Arial" charset="0"/>
              <a:buChar char="•"/>
            </a:pPr>
            <a:r>
              <a:rPr lang="en-US" b="1" dirty="0" smtClean="0"/>
              <a:t>Examine the effects </a:t>
            </a:r>
            <a:r>
              <a:rPr lang="en-US" dirty="0" smtClean="0"/>
              <a:t>on the LAN and “border” devices, and evaluate technically</a:t>
            </a:r>
          </a:p>
          <a:p>
            <a:pPr marL="342900" indent="-342900">
              <a:buFont typeface="Arial" charset="0"/>
              <a:buChar char="•"/>
            </a:pPr>
            <a:r>
              <a:rPr lang="en-US" b="1" dirty="0" smtClean="0"/>
              <a:t>Put your hands on </a:t>
            </a:r>
            <a:r>
              <a:rPr lang="en-US" dirty="0" smtClean="0"/>
              <a:t>the “strange stuff” and have a look (maybe even using sniffers to dump the traffic and </a:t>
            </a:r>
            <a:r>
              <a:rPr lang="en-US" b="1" dirty="0" smtClean="0"/>
              <a:t>have a deep inside look</a:t>
            </a:r>
            <a:r>
              <a:rPr lang="en-US" dirty="0" smtClean="0"/>
              <a:t>)</a:t>
            </a:r>
          </a:p>
          <a:p>
            <a:pPr marL="342900" indent="-342900">
              <a:buFont typeface="Arial" charset="0"/>
              <a:buChar char="•"/>
            </a:pP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208856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13938" y="6435499"/>
            <a:ext cx="9236501" cy="321240"/>
          </a:xfrm>
        </p:spPr>
        <p:txBody>
          <a:bodyPr/>
          <a:lstStyle/>
          <a:p>
            <a:r>
              <a:rPr lang="en-GB" altLang="en-US" smtClean="0"/>
              <a:t>GARR</a:t>
            </a:r>
            <a:endParaRPr lang="en-GB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9796671" y="6475468"/>
            <a:ext cx="460477" cy="241301"/>
          </a:xfrm>
        </p:spPr>
        <p:txBody>
          <a:bodyPr/>
          <a:lstStyle/>
          <a:p>
            <a:fld id="{3444737D-A49A-471F-B156-E5D64B13EE4D}" type="slidenum">
              <a:rPr lang="en-GB" altLang="en-US" smtClean="0"/>
              <a:pPr/>
              <a:t>26</a:t>
            </a:fld>
            <a:endParaRPr lang="en-GB" alt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108000"/>
            <a:ext cx="12192000" cy="460502"/>
          </a:xfrm>
        </p:spPr>
        <p:txBody>
          <a:bodyPr/>
          <a:lstStyle/>
          <a:p>
            <a:r>
              <a:rPr lang="it-IT" dirty="0"/>
              <a:t>Create a special area </a:t>
            </a:r>
            <a:r>
              <a:rPr lang="it-IT" dirty="0" err="1"/>
              <a:t>where</a:t>
            </a:r>
            <a:r>
              <a:rPr lang="it-IT" dirty="0"/>
              <a:t> </a:t>
            </a:r>
            <a:r>
              <a:rPr lang="it-IT" dirty="0" err="1"/>
              <a:t>you</a:t>
            </a:r>
            <a:r>
              <a:rPr lang="it-IT" dirty="0"/>
              <a:t> </a:t>
            </a:r>
            <a:r>
              <a:rPr lang="it-IT" dirty="0" err="1"/>
              <a:t>run</a:t>
            </a:r>
            <a:r>
              <a:rPr lang="it-IT" dirty="0"/>
              <a:t> the </a:t>
            </a:r>
            <a:r>
              <a:rPr lang="it-IT" dirty="0" smtClean="0"/>
              <a:t>service</a:t>
            </a:r>
            <a:endParaRPr lang="it-IT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17368" y="698902"/>
            <a:ext cx="11136000" cy="5595571"/>
          </a:xfrm>
        </p:spPr>
        <p:txBody>
          <a:bodyPr>
            <a:normAutofit lnSpcReduction="10000"/>
          </a:bodyPr>
          <a:lstStyle/>
          <a:p>
            <a:r>
              <a:rPr lang="it-IT" dirty="0" smtClean="0"/>
              <a:t>So </a:t>
            </a:r>
            <a:r>
              <a:rPr lang="it-IT" dirty="0" err="1" smtClean="0"/>
              <a:t>now</a:t>
            </a:r>
            <a:r>
              <a:rPr lang="it-IT" dirty="0" smtClean="0"/>
              <a:t> </a:t>
            </a:r>
            <a:r>
              <a:rPr lang="it-IT" dirty="0" err="1" smtClean="0"/>
              <a:t>you</a:t>
            </a:r>
            <a:r>
              <a:rPr lang="it-IT" dirty="0" smtClean="0"/>
              <a:t> </a:t>
            </a:r>
            <a:r>
              <a:rPr lang="it-IT" dirty="0" err="1" smtClean="0"/>
              <a:t>know</a:t>
            </a:r>
            <a:r>
              <a:rPr lang="it-IT" dirty="0" smtClean="0"/>
              <a:t> the ”strange </a:t>
            </a:r>
            <a:r>
              <a:rPr lang="it-IT" dirty="0" err="1" smtClean="0"/>
              <a:t>stuff</a:t>
            </a:r>
            <a:r>
              <a:rPr lang="it-IT" dirty="0" smtClean="0"/>
              <a:t>”, and </a:t>
            </a:r>
            <a:r>
              <a:rPr lang="it-IT" b="1" dirty="0" err="1" smtClean="0"/>
              <a:t>it</a:t>
            </a:r>
            <a:r>
              <a:rPr lang="it-IT" b="1" dirty="0" smtClean="0"/>
              <a:t> </a:t>
            </a:r>
            <a:r>
              <a:rPr lang="it-IT" b="1" dirty="0" err="1" smtClean="0"/>
              <a:t>does</a:t>
            </a:r>
            <a:r>
              <a:rPr lang="it-IT" b="1" dirty="0" smtClean="0"/>
              <a:t> </a:t>
            </a:r>
            <a:r>
              <a:rPr lang="it-IT" b="1" dirty="0" err="1" smtClean="0"/>
              <a:t>not</a:t>
            </a:r>
            <a:r>
              <a:rPr lang="it-IT" b="1" dirty="0" smtClean="0"/>
              <a:t> </a:t>
            </a:r>
            <a:r>
              <a:rPr lang="it-IT" b="1" dirty="0" err="1" smtClean="0"/>
              <a:t>fit</a:t>
            </a:r>
            <a:r>
              <a:rPr lang="it-IT" b="1" dirty="0" smtClean="0"/>
              <a:t> </a:t>
            </a:r>
            <a:r>
              <a:rPr lang="it-IT" b="1" dirty="0" err="1" smtClean="0"/>
              <a:t>well</a:t>
            </a:r>
            <a:r>
              <a:rPr lang="it-IT" b="1" dirty="0" smtClean="0"/>
              <a:t> in standard </a:t>
            </a:r>
            <a:r>
              <a:rPr lang="it-IT" b="1" dirty="0" err="1" smtClean="0"/>
              <a:t>solutions</a:t>
            </a:r>
            <a:r>
              <a:rPr lang="it-IT" dirty="0" smtClean="0"/>
              <a:t>, </a:t>
            </a:r>
            <a:r>
              <a:rPr lang="it-IT" dirty="0" err="1" smtClean="0"/>
              <a:t>what</a:t>
            </a:r>
            <a:r>
              <a:rPr lang="it-IT" dirty="0" smtClean="0"/>
              <a:t> </a:t>
            </a:r>
            <a:r>
              <a:rPr lang="it-IT" dirty="0" err="1" smtClean="0"/>
              <a:t>next</a:t>
            </a:r>
            <a:r>
              <a:rPr lang="it-IT" dirty="0" smtClean="0"/>
              <a:t>?</a:t>
            </a:r>
          </a:p>
          <a:p>
            <a:endParaRPr lang="it-IT" dirty="0"/>
          </a:p>
          <a:p>
            <a:r>
              <a:rPr lang="it-IT" dirty="0" smtClean="0"/>
              <a:t>Do </a:t>
            </a:r>
            <a:r>
              <a:rPr lang="it-IT" dirty="0" err="1" smtClean="0"/>
              <a:t>you</a:t>
            </a:r>
            <a:r>
              <a:rPr lang="it-IT" dirty="0" smtClean="0"/>
              <a:t> </a:t>
            </a:r>
            <a:r>
              <a:rPr lang="it-IT" dirty="0" err="1" smtClean="0"/>
              <a:t>have</a:t>
            </a:r>
            <a:r>
              <a:rPr lang="it-IT" dirty="0" smtClean="0"/>
              <a:t> a </a:t>
            </a:r>
            <a:r>
              <a:rPr lang="it-IT" b="1" dirty="0" smtClean="0"/>
              <a:t>DMZ? </a:t>
            </a:r>
            <a:r>
              <a:rPr lang="it-IT" b="1" dirty="0" err="1" smtClean="0"/>
              <a:t>Give</a:t>
            </a:r>
            <a:r>
              <a:rPr lang="it-IT" b="1" dirty="0" smtClean="0"/>
              <a:t> </a:t>
            </a:r>
            <a:r>
              <a:rPr lang="it-IT" b="1" dirty="0" err="1" smtClean="0"/>
              <a:t>it</a:t>
            </a:r>
            <a:r>
              <a:rPr lang="it-IT" b="1" dirty="0" smtClean="0"/>
              <a:t> a </a:t>
            </a:r>
            <a:r>
              <a:rPr lang="it-IT" b="1" dirty="0" err="1" smtClean="0"/>
              <a:t>try</a:t>
            </a:r>
            <a:r>
              <a:rPr lang="it-IT" b="1" dirty="0" smtClean="0"/>
              <a:t>. </a:t>
            </a:r>
            <a:r>
              <a:rPr lang="it-IT" dirty="0" err="1" smtClean="0"/>
              <a:t>If</a:t>
            </a:r>
            <a:r>
              <a:rPr lang="it-IT" dirty="0" smtClean="0"/>
              <a:t> </a:t>
            </a:r>
            <a:r>
              <a:rPr lang="it-IT" dirty="0" err="1" smtClean="0"/>
              <a:t>not</a:t>
            </a:r>
            <a:r>
              <a:rPr lang="mr-IN" dirty="0" smtClean="0"/>
              <a:t>…</a:t>
            </a:r>
            <a:endParaRPr lang="it-IT" b="1" dirty="0" smtClean="0"/>
          </a:p>
          <a:p>
            <a:pPr marL="342900" indent="-342900">
              <a:buFont typeface="Arial" charset="0"/>
              <a:buChar char="•"/>
            </a:pPr>
            <a:endParaRPr lang="it-IT" dirty="0"/>
          </a:p>
          <a:p>
            <a:pPr marL="342900" indent="-342900">
              <a:buFont typeface="Arial" charset="0"/>
              <a:buChar char="•"/>
            </a:pPr>
            <a:r>
              <a:rPr lang="it-IT" b="1" dirty="0" smtClean="0"/>
              <a:t>Create a </a:t>
            </a:r>
            <a:r>
              <a:rPr lang="it-IT" b="1" dirty="0" err="1" smtClean="0"/>
              <a:t>dedicated</a:t>
            </a:r>
            <a:r>
              <a:rPr lang="it-IT" b="1" dirty="0" smtClean="0"/>
              <a:t> and </a:t>
            </a:r>
            <a:r>
              <a:rPr lang="it-IT" b="1" dirty="0" err="1" smtClean="0"/>
              <a:t>isolated</a:t>
            </a:r>
            <a:r>
              <a:rPr lang="it-IT" dirty="0" smtClean="0"/>
              <a:t> from the LAN </a:t>
            </a:r>
            <a:r>
              <a:rPr lang="it-IT" b="1" dirty="0" smtClean="0"/>
              <a:t>connection</a:t>
            </a:r>
            <a:r>
              <a:rPr lang="it-IT" dirty="0" smtClean="0"/>
              <a:t> from the “strange </a:t>
            </a:r>
            <a:r>
              <a:rPr lang="it-IT" dirty="0" err="1" smtClean="0"/>
              <a:t>stuff</a:t>
            </a:r>
            <a:r>
              <a:rPr lang="it-IT" dirty="0" smtClean="0"/>
              <a:t>” and the </a:t>
            </a:r>
            <a:r>
              <a:rPr lang="it-IT" dirty="0" err="1" smtClean="0"/>
              <a:t>external</a:t>
            </a:r>
            <a:r>
              <a:rPr lang="it-IT" dirty="0" smtClean="0"/>
              <a:t> </a:t>
            </a:r>
            <a:r>
              <a:rPr lang="it-IT" dirty="0" err="1" smtClean="0"/>
              <a:t>backbone</a:t>
            </a:r>
            <a:r>
              <a:rPr lang="it-IT" dirty="0" smtClean="0"/>
              <a:t>:</a:t>
            </a:r>
          </a:p>
          <a:p>
            <a:pPr marL="702900" lvl="1" indent="-342900">
              <a:buFont typeface="Arial" charset="0"/>
              <a:buChar char="•"/>
            </a:pPr>
            <a:r>
              <a:rPr lang="it-IT" dirty="0" smtClean="0"/>
              <a:t>A </a:t>
            </a:r>
            <a:r>
              <a:rPr lang="it-IT" b="1" dirty="0" smtClean="0"/>
              <a:t>VLAN </a:t>
            </a:r>
            <a:r>
              <a:rPr lang="it-IT" b="1" dirty="0" err="1" smtClean="0"/>
              <a:t>often</a:t>
            </a:r>
            <a:r>
              <a:rPr lang="it-IT" b="1" dirty="0" smtClean="0"/>
              <a:t> </a:t>
            </a:r>
            <a:r>
              <a:rPr lang="it-IT" b="1" dirty="0" err="1" smtClean="0"/>
              <a:t>works</a:t>
            </a:r>
            <a:r>
              <a:rPr lang="it-IT" dirty="0" smtClean="0"/>
              <a:t>, </a:t>
            </a:r>
            <a:r>
              <a:rPr lang="it-IT" dirty="0" err="1" smtClean="0"/>
              <a:t>unless</a:t>
            </a:r>
            <a:r>
              <a:rPr lang="it-IT" dirty="0" smtClean="0"/>
              <a:t> performance in </a:t>
            </a:r>
            <a:r>
              <a:rPr lang="it-IT" dirty="0" err="1" smtClean="0"/>
              <a:t>affected</a:t>
            </a:r>
            <a:r>
              <a:rPr lang="it-IT" dirty="0" smtClean="0"/>
              <a:t> by the </a:t>
            </a:r>
            <a:r>
              <a:rPr lang="it-IT" dirty="0" err="1" smtClean="0"/>
              <a:t>switches</a:t>
            </a:r>
            <a:r>
              <a:rPr lang="it-IT" dirty="0" smtClean="0"/>
              <a:t> </a:t>
            </a:r>
            <a:r>
              <a:rPr lang="it-IT" dirty="0" err="1" smtClean="0"/>
              <a:t>queueing</a:t>
            </a:r>
            <a:r>
              <a:rPr lang="it-IT" dirty="0" smtClean="0"/>
              <a:t> </a:t>
            </a:r>
            <a:r>
              <a:rPr lang="it-IT" dirty="0" err="1" smtClean="0"/>
              <a:t>systems</a:t>
            </a:r>
            <a:endParaRPr lang="it-IT" dirty="0" smtClean="0"/>
          </a:p>
          <a:p>
            <a:pPr marL="702900" lvl="1" indent="-342900">
              <a:buFont typeface="Arial" charset="0"/>
              <a:buChar char="•"/>
            </a:pPr>
            <a:r>
              <a:rPr lang="it-IT" dirty="0" smtClean="0"/>
              <a:t>Can </a:t>
            </a:r>
            <a:r>
              <a:rPr lang="it-IT" dirty="0" err="1" smtClean="0"/>
              <a:t>you</a:t>
            </a:r>
            <a:r>
              <a:rPr lang="it-IT" dirty="0" smtClean="0"/>
              <a:t> </a:t>
            </a:r>
            <a:r>
              <a:rPr lang="it-IT" b="1" dirty="0" smtClean="0"/>
              <a:t>go down to layer1 and </a:t>
            </a:r>
            <a:r>
              <a:rPr lang="it-IT" b="1" dirty="0" err="1" smtClean="0"/>
              <a:t>make</a:t>
            </a:r>
            <a:r>
              <a:rPr lang="it-IT" b="1" dirty="0" smtClean="0"/>
              <a:t> a </a:t>
            </a:r>
            <a:r>
              <a:rPr lang="it-IT" b="1" dirty="0" err="1" smtClean="0"/>
              <a:t>physical</a:t>
            </a:r>
            <a:r>
              <a:rPr lang="it-IT" b="1" dirty="0" smtClean="0"/>
              <a:t> </a:t>
            </a:r>
            <a:r>
              <a:rPr lang="it-IT" b="1" dirty="0" err="1" smtClean="0"/>
              <a:t>path</a:t>
            </a:r>
            <a:r>
              <a:rPr lang="it-IT" dirty="0" smtClean="0"/>
              <a:t>?</a:t>
            </a:r>
          </a:p>
          <a:p>
            <a:pPr marL="702900" lvl="1" indent="-342900">
              <a:buFont typeface="Arial" charset="0"/>
              <a:buChar char="•"/>
            </a:pPr>
            <a:r>
              <a:rPr lang="it-IT" dirty="0" err="1" smtClean="0"/>
              <a:t>What</a:t>
            </a:r>
            <a:r>
              <a:rPr lang="it-IT" dirty="0" smtClean="0"/>
              <a:t> </a:t>
            </a:r>
            <a:r>
              <a:rPr lang="it-IT" dirty="0" err="1" smtClean="0"/>
              <a:t>about</a:t>
            </a:r>
            <a:r>
              <a:rPr lang="it-IT" dirty="0" smtClean="0"/>
              <a:t> </a:t>
            </a:r>
            <a:r>
              <a:rPr lang="it-IT" b="1" dirty="0" err="1" smtClean="0"/>
              <a:t>dedicating</a:t>
            </a:r>
            <a:r>
              <a:rPr lang="it-IT" b="1" dirty="0" smtClean="0"/>
              <a:t> a </a:t>
            </a:r>
            <a:r>
              <a:rPr lang="it-IT" b="1" dirty="0" err="1" smtClean="0"/>
              <a:t>port</a:t>
            </a:r>
            <a:r>
              <a:rPr lang="it-IT" b="1" dirty="0" smtClean="0"/>
              <a:t> on the </a:t>
            </a:r>
            <a:r>
              <a:rPr lang="it-IT" b="1" dirty="0" err="1" smtClean="0"/>
              <a:t>border</a:t>
            </a:r>
            <a:r>
              <a:rPr lang="it-IT" b="1" dirty="0" smtClean="0"/>
              <a:t> </a:t>
            </a:r>
            <a:r>
              <a:rPr lang="it-IT" b="1" dirty="0" err="1" smtClean="0"/>
              <a:t>device</a:t>
            </a:r>
            <a:r>
              <a:rPr lang="it-IT" b="1" dirty="0" smtClean="0"/>
              <a:t> </a:t>
            </a:r>
            <a:r>
              <a:rPr lang="it-IT" dirty="0" smtClean="0"/>
              <a:t>to </a:t>
            </a:r>
            <a:r>
              <a:rPr lang="it-IT" dirty="0" err="1" smtClean="0"/>
              <a:t>connect</a:t>
            </a:r>
            <a:r>
              <a:rPr lang="it-IT" dirty="0" smtClean="0"/>
              <a:t> </a:t>
            </a:r>
            <a:r>
              <a:rPr lang="it-IT" dirty="0" err="1" smtClean="0"/>
              <a:t>this</a:t>
            </a:r>
            <a:r>
              <a:rPr lang="it-IT" dirty="0" smtClean="0"/>
              <a:t> </a:t>
            </a:r>
            <a:r>
              <a:rPr lang="it-IT" dirty="0" err="1" smtClean="0"/>
              <a:t>isolated</a:t>
            </a:r>
            <a:r>
              <a:rPr lang="it-IT" dirty="0" smtClean="0"/>
              <a:t> area?</a:t>
            </a:r>
          </a:p>
          <a:p>
            <a:pPr marL="702900" lvl="1" indent="-342900">
              <a:buFont typeface="Arial" charset="0"/>
              <a:buChar char="•"/>
            </a:pPr>
            <a:r>
              <a:rPr lang="it-IT" dirty="0" smtClean="0"/>
              <a:t>In case, </a:t>
            </a:r>
            <a:r>
              <a:rPr lang="it-IT" b="1" dirty="0" smtClean="0"/>
              <a:t>bypass </a:t>
            </a:r>
            <a:r>
              <a:rPr lang="it-IT" b="1" dirty="0" err="1" smtClean="0"/>
              <a:t>defualt</a:t>
            </a:r>
            <a:r>
              <a:rPr lang="it-IT" b="1" dirty="0" smtClean="0"/>
              <a:t> </a:t>
            </a:r>
            <a:r>
              <a:rPr lang="it-IT" b="1" dirty="0" err="1" smtClean="0"/>
              <a:t>filtering</a:t>
            </a:r>
            <a:r>
              <a:rPr lang="it-IT" b="1" dirty="0" smtClean="0"/>
              <a:t>/</a:t>
            </a:r>
            <a:r>
              <a:rPr lang="it-IT" b="1" dirty="0" err="1" smtClean="0"/>
              <a:t>shaping</a:t>
            </a:r>
            <a:r>
              <a:rPr lang="it-IT" b="1" dirty="0" smtClean="0"/>
              <a:t>/</a:t>
            </a:r>
            <a:r>
              <a:rPr lang="it-IT" b="1" dirty="0" err="1" smtClean="0"/>
              <a:t>firewalling</a:t>
            </a:r>
            <a:r>
              <a:rPr lang="it-IT" dirty="0" smtClean="0"/>
              <a:t>. </a:t>
            </a:r>
            <a:r>
              <a:rPr lang="it-IT" dirty="0" err="1" smtClean="0"/>
              <a:t>You</a:t>
            </a:r>
            <a:r>
              <a:rPr lang="it-IT" dirty="0" smtClean="0"/>
              <a:t> are </a:t>
            </a:r>
            <a:r>
              <a:rPr lang="it-IT" dirty="0" err="1" smtClean="0"/>
              <a:t>not</a:t>
            </a:r>
            <a:r>
              <a:rPr lang="it-IT" dirty="0" smtClean="0"/>
              <a:t> </a:t>
            </a:r>
            <a:r>
              <a:rPr lang="it-IT" dirty="0" err="1" smtClean="0"/>
              <a:t>putting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</a:t>
            </a:r>
            <a:r>
              <a:rPr lang="it-IT" dirty="0" err="1" smtClean="0"/>
              <a:t>risk</a:t>
            </a:r>
            <a:r>
              <a:rPr lang="it-IT" dirty="0" smtClean="0"/>
              <a:t> the LAN, just </a:t>
            </a:r>
            <a:r>
              <a:rPr lang="it-IT" dirty="0" err="1" smtClean="0"/>
              <a:t>this</a:t>
            </a:r>
            <a:r>
              <a:rPr lang="it-IT" dirty="0" smtClean="0"/>
              <a:t> “</a:t>
            </a:r>
            <a:r>
              <a:rPr lang="it-IT" dirty="0" err="1" smtClean="0"/>
              <a:t>speacial</a:t>
            </a:r>
            <a:r>
              <a:rPr lang="it-IT" dirty="0" smtClean="0"/>
              <a:t> </a:t>
            </a:r>
            <a:r>
              <a:rPr lang="it-IT" dirty="0" err="1" smtClean="0"/>
              <a:t>isolated</a:t>
            </a:r>
            <a:r>
              <a:rPr lang="it-IT" dirty="0" smtClean="0"/>
              <a:t> area” in case.</a:t>
            </a:r>
          </a:p>
          <a:p>
            <a:pPr marL="702900" lvl="1" indent="-342900">
              <a:buFont typeface="Arial" charset="0"/>
              <a:buChar char="•"/>
            </a:pPr>
            <a:r>
              <a:rPr lang="it-IT" dirty="0" err="1" smtClean="0"/>
              <a:t>What</a:t>
            </a:r>
            <a:r>
              <a:rPr lang="it-IT" dirty="0" smtClean="0"/>
              <a:t> </a:t>
            </a:r>
            <a:r>
              <a:rPr lang="it-IT" dirty="0" err="1" smtClean="0"/>
              <a:t>about</a:t>
            </a:r>
            <a:r>
              <a:rPr lang="it-IT" dirty="0" smtClean="0"/>
              <a:t> </a:t>
            </a:r>
            <a:r>
              <a:rPr lang="it-IT" dirty="0" err="1" smtClean="0"/>
              <a:t>considering</a:t>
            </a:r>
            <a:r>
              <a:rPr lang="it-IT" dirty="0" smtClean="0"/>
              <a:t> </a:t>
            </a:r>
            <a:r>
              <a:rPr lang="it-IT" b="1" dirty="0" err="1" smtClean="0"/>
              <a:t>extending</a:t>
            </a:r>
            <a:r>
              <a:rPr lang="it-IT" b="1" dirty="0" smtClean="0"/>
              <a:t> </a:t>
            </a:r>
            <a:r>
              <a:rPr lang="it-IT" b="1" dirty="0" err="1" smtClean="0"/>
              <a:t>this</a:t>
            </a:r>
            <a:r>
              <a:rPr lang="it-IT" b="1" dirty="0" smtClean="0"/>
              <a:t> VLAN to the </a:t>
            </a:r>
            <a:r>
              <a:rPr lang="it-IT" b="1" dirty="0" err="1" smtClean="0"/>
              <a:t>backbone</a:t>
            </a:r>
            <a:r>
              <a:rPr lang="it-IT" b="1" dirty="0" smtClean="0"/>
              <a:t> </a:t>
            </a:r>
            <a:r>
              <a:rPr lang="it-IT" b="1" dirty="0" err="1" smtClean="0"/>
              <a:t>PoP</a:t>
            </a:r>
            <a:r>
              <a:rPr lang="it-IT" dirty="0" smtClean="0"/>
              <a:t>, and </a:t>
            </a:r>
            <a:r>
              <a:rPr lang="it-IT" dirty="0" err="1" smtClean="0"/>
              <a:t>have</a:t>
            </a:r>
            <a:r>
              <a:rPr lang="it-IT" dirty="0" smtClean="0"/>
              <a:t> a </a:t>
            </a:r>
            <a:r>
              <a:rPr lang="it-IT" dirty="0" err="1" smtClean="0"/>
              <a:t>PoP</a:t>
            </a:r>
            <a:r>
              <a:rPr lang="it-IT" dirty="0" smtClean="0"/>
              <a:t> router </a:t>
            </a:r>
            <a:r>
              <a:rPr lang="it-IT" dirty="0" err="1" smtClean="0"/>
              <a:t>as</a:t>
            </a:r>
            <a:r>
              <a:rPr lang="it-IT" dirty="0" smtClean="0"/>
              <a:t> default gateway for the </a:t>
            </a:r>
            <a:r>
              <a:rPr lang="it-IT" dirty="0" err="1" smtClean="0"/>
              <a:t>isolated</a:t>
            </a:r>
            <a:r>
              <a:rPr lang="it-IT" dirty="0" smtClean="0"/>
              <a:t> area?</a:t>
            </a:r>
          </a:p>
          <a:p>
            <a:pPr marL="702900" lvl="1" indent="-342900">
              <a:buFont typeface="Arial" charset="0"/>
              <a:buChar char="•"/>
            </a:pPr>
            <a:r>
              <a:rPr lang="en-US" b="1" dirty="0" smtClean="0"/>
              <a:t>do not ask users to pay </a:t>
            </a:r>
            <a:r>
              <a:rPr lang="en-US" dirty="0" smtClean="0"/>
              <a:t>for building this isolated area, </a:t>
            </a:r>
            <a:r>
              <a:rPr lang="en-US" dirty="0" err="1" smtClean="0"/>
              <a:t>bacause</a:t>
            </a:r>
            <a:r>
              <a:rPr lang="en-US" dirty="0" smtClean="0"/>
              <a:t> this is usually possible with existing resources.</a:t>
            </a:r>
          </a:p>
          <a:p>
            <a:pPr marL="702900" lvl="1" indent="-342900">
              <a:buFont typeface="Arial" charset="0"/>
              <a:buChar char="•"/>
            </a:pPr>
            <a:endParaRPr lang="en-US" dirty="0" smtClean="0"/>
          </a:p>
          <a:p>
            <a:r>
              <a:rPr lang="en-US" dirty="0" smtClean="0"/>
              <a:t>If the isolated area goes on fire, all the rest is safe anyhow.</a:t>
            </a:r>
            <a:endParaRPr lang="it-IT" dirty="0" smtClean="0"/>
          </a:p>
          <a:p>
            <a:pPr marL="702900" lvl="1" indent="-342900">
              <a:buFont typeface="Arial" charset="0"/>
              <a:buChar char="•"/>
            </a:pPr>
            <a:endParaRPr lang="it-IT" dirty="0" smtClean="0"/>
          </a:p>
          <a:p>
            <a:pPr marL="702900" lvl="1" indent="-342900">
              <a:buFont typeface="Arial" charset="0"/>
              <a:buChar char="•"/>
            </a:pPr>
            <a:endParaRPr lang="it-IT" b="1" dirty="0" smtClean="0"/>
          </a:p>
        </p:txBody>
      </p:sp>
    </p:spTree>
    <p:extLst>
      <p:ext uri="{BB962C8B-B14F-4D97-AF65-F5344CB8AC3E}">
        <p14:creationId xmlns:p14="http://schemas.microsoft.com/office/powerpoint/2010/main" val="20421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13938" y="6435499"/>
            <a:ext cx="9236501" cy="321240"/>
          </a:xfrm>
        </p:spPr>
        <p:txBody>
          <a:bodyPr/>
          <a:lstStyle/>
          <a:p>
            <a:r>
              <a:rPr lang="en-GB" altLang="en-US" smtClean="0"/>
              <a:t>GARR</a:t>
            </a:r>
            <a:endParaRPr lang="en-GB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9796671" y="6475468"/>
            <a:ext cx="460477" cy="241301"/>
          </a:xfrm>
        </p:spPr>
        <p:txBody>
          <a:bodyPr/>
          <a:lstStyle/>
          <a:p>
            <a:fld id="{3444737D-A49A-471F-B156-E5D64B13EE4D}" type="slidenum">
              <a:rPr lang="en-GB" altLang="en-US" smtClean="0"/>
              <a:pPr/>
              <a:t>27</a:t>
            </a:fld>
            <a:endParaRPr lang="en-GB" alt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Make</a:t>
            </a:r>
            <a:r>
              <a:rPr lang="it-IT" dirty="0"/>
              <a:t> the “</a:t>
            </a:r>
            <a:r>
              <a:rPr lang="it-IT" dirty="0" smtClean="0"/>
              <a:t>strange </a:t>
            </a:r>
            <a:r>
              <a:rPr lang="it-IT" dirty="0" err="1" smtClean="0"/>
              <a:t>stuff</a:t>
            </a:r>
            <a:r>
              <a:rPr lang="it-IT" dirty="0" smtClean="0"/>
              <a:t>” </a:t>
            </a:r>
            <a:r>
              <a:rPr lang="it-IT" dirty="0"/>
              <a:t>machine an “</a:t>
            </a:r>
            <a:r>
              <a:rPr lang="it-IT" dirty="0" err="1"/>
              <a:t>appliance</a:t>
            </a:r>
            <a:r>
              <a:rPr lang="it-IT" dirty="0"/>
              <a:t>”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 err="1" smtClean="0"/>
              <a:t>Because</a:t>
            </a:r>
            <a:r>
              <a:rPr lang="it-IT" dirty="0" smtClean="0"/>
              <a:t> the “strange </a:t>
            </a:r>
            <a:r>
              <a:rPr lang="it-IT" dirty="0" err="1" smtClean="0"/>
              <a:t>stuff</a:t>
            </a:r>
            <a:r>
              <a:rPr lang="it-IT" dirty="0" smtClean="0"/>
              <a:t>” </a:t>
            </a:r>
            <a:r>
              <a:rPr lang="it-IT" dirty="0" err="1" smtClean="0"/>
              <a:t>usually</a:t>
            </a:r>
            <a:r>
              <a:rPr lang="it-IT" dirty="0" smtClean="0"/>
              <a:t> </a:t>
            </a:r>
            <a:r>
              <a:rPr lang="it-IT" dirty="0" err="1" smtClean="0"/>
              <a:t>has</a:t>
            </a:r>
            <a:r>
              <a:rPr lang="it-IT" dirty="0" smtClean="0"/>
              <a:t> strong </a:t>
            </a:r>
            <a:r>
              <a:rPr lang="it-IT" dirty="0" err="1" smtClean="0"/>
              <a:t>requirements</a:t>
            </a:r>
            <a:r>
              <a:rPr lang="it-IT" dirty="0" smtClean="0"/>
              <a:t> </a:t>
            </a:r>
            <a:r>
              <a:rPr lang="it-IT" dirty="0" err="1" smtClean="0"/>
              <a:t>also</a:t>
            </a:r>
            <a:r>
              <a:rPr lang="it-IT" dirty="0" smtClean="0"/>
              <a:t> on the hosting workstation, </a:t>
            </a:r>
            <a:r>
              <a:rPr lang="it-IT" dirty="0" err="1" smtClean="0"/>
              <a:t>then</a:t>
            </a:r>
            <a:endParaRPr lang="it-IT" dirty="0" smtClean="0"/>
          </a:p>
          <a:p>
            <a:endParaRPr lang="it-IT" dirty="0"/>
          </a:p>
          <a:p>
            <a:pPr marL="342900" indent="-342900">
              <a:buFont typeface="Arial" charset="0"/>
              <a:buChar char="•"/>
            </a:pPr>
            <a:r>
              <a:rPr lang="it-IT" dirty="0" err="1" smtClean="0"/>
              <a:t>Carefully</a:t>
            </a:r>
            <a:r>
              <a:rPr lang="it-IT" dirty="0" smtClean="0"/>
              <a:t> </a:t>
            </a:r>
            <a:r>
              <a:rPr lang="it-IT" b="1" dirty="0" smtClean="0"/>
              <a:t>help the </a:t>
            </a:r>
            <a:r>
              <a:rPr lang="it-IT" b="1" dirty="0" err="1" smtClean="0"/>
              <a:t>users</a:t>
            </a:r>
            <a:r>
              <a:rPr lang="it-IT" b="1" dirty="0" smtClean="0"/>
              <a:t> to </a:t>
            </a:r>
            <a:r>
              <a:rPr lang="it-IT" b="1" dirty="0" err="1" smtClean="0"/>
              <a:t>tailor</a:t>
            </a:r>
            <a:r>
              <a:rPr lang="it-IT" b="1" dirty="0" smtClean="0"/>
              <a:t> the workstation </a:t>
            </a:r>
            <a:r>
              <a:rPr lang="it-IT" b="1" dirty="0" err="1" smtClean="0"/>
              <a:t>into</a:t>
            </a:r>
            <a:r>
              <a:rPr lang="it-IT" b="1" dirty="0" smtClean="0"/>
              <a:t> a </a:t>
            </a:r>
            <a:r>
              <a:rPr lang="it-IT" b="1" dirty="0" err="1" smtClean="0"/>
              <a:t>dedicated</a:t>
            </a:r>
            <a:r>
              <a:rPr lang="it-IT" b="1" dirty="0" smtClean="0"/>
              <a:t> </a:t>
            </a:r>
            <a:r>
              <a:rPr lang="it-IT" b="1" dirty="0" err="1" smtClean="0"/>
              <a:t>appliance</a:t>
            </a:r>
            <a:r>
              <a:rPr lang="it-IT" dirty="0" smtClean="0"/>
              <a:t>.</a:t>
            </a:r>
          </a:p>
          <a:p>
            <a:pPr marL="702900" lvl="1" indent="-342900">
              <a:buFont typeface="Arial" charset="0"/>
              <a:buChar char="•"/>
            </a:pPr>
            <a:r>
              <a:rPr lang="it-IT" dirty="0" smtClean="0"/>
              <a:t>In case </a:t>
            </a:r>
            <a:r>
              <a:rPr lang="it-IT" b="1" dirty="0" smtClean="0"/>
              <a:t>create a </a:t>
            </a:r>
            <a:r>
              <a:rPr lang="it-IT" b="1" dirty="0" err="1" smtClean="0"/>
              <a:t>dedicated</a:t>
            </a:r>
            <a:r>
              <a:rPr lang="it-IT" b="1" dirty="0" smtClean="0"/>
              <a:t> </a:t>
            </a:r>
            <a:r>
              <a:rPr lang="it-IT" b="1" dirty="0" err="1" smtClean="0"/>
              <a:t>partition</a:t>
            </a:r>
            <a:r>
              <a:rPr lang="it-IT" dirty="0" smtClean="0"/>
              <a:t> on the workstation to </a:t>
            </a:r>
            <a:r>
              <a:rPr lang="it-IT" dirty="0" err="1" smtClean="0"/>
              <a:t>boot</a:t>
            </a:r>
            <a:r>
              <a:rPr lang="it-IT" dirty="0" smtClean="0"/>
              <a:t> from </a:t>
            </a:r>
            <a:r>
              <a:rPr lang="it-IT" dirty="0" err="1" smtClean="0"/>
              <a:t>when</a:t>
            </a:r>
            <a:r>
              <a:rPr lang="it-IT" dirty="0" smtClean="0"/>
              <a:t> the “strange </a:t>
            </a:r>
            <a:r>
              <a:rPr lang="it-IT" dirty="0" err="1" smtClean="0"/>
              <a:t>stuff</a:t>
            </a:r>
            <a:r>
              <a:rPr lang="it-IT" dirty="0" smtClean="0"/>
              <a:t>” </a:t>
            </a:r>
            <a:r>
              <a:rPr lang="it-IT" dirty="0" err="1" smtClean="0"/>
              <a:t>is</a:t>
            </a:r>
            <a:r>
              <a:rPr lang="it-IT" dirty="0" smtClean="0"/>
              <a:t> in use (and do </a:t>
            </a:r>
            <a:r>
              <a:rPr lang="it-IT" dirty="0" err="1" smtClean="0"/>
              <a:t>not</a:t>
            </a:r>
            <a:r>
              <a:rPr lang="it-IT" dirty="0" smtClean="0"/>
              <a:t> </a:t>
            </a:r>
            <a:r>
              <a:rPr lang="it-IT" dirty="0" err="1" smtClean="0"/>
              <a:t>install</a:t>
            </a:r>
            <a:r>
              <a:rPr lang="it-IT" dirty="0" smtClean="0"/>
              <a:t> </a:t>
            </a:r>
            <a:r>
              <a:rPr lang="it-IT" dirty="0" err="1" smtClean="0"/>
              <a:t>it</a:t>
            </a:r>
            <a:r>
              <a:rPr lang="it-IT" dirty="0" smtClean="0"/>
              <a:t> on the standard </a:t>
            </a:r>
            <a:r>
              <a:rPr lang="it-IT" dirty="0" err="1" smtClean="0"/>
              <a:t>partition</a:t>
            </a:r>
            <a:r>
              <a:rPr lang="it-IT" dirty="0" smtClean="0"/>
              <a:t>)</a:t>
            </a:r>
          </a:p>
          <a:p>
            <a:pPr marL="702900" lvl="1" indent="-342900">
              <a:buFont typeface="Arial" charset="0"/>
              <a:buChar char="•"/>
            </a:pPr>
            <a:r>
              <a:rPr lang="it-IT" b="1" dirty="0" err="1" smtClean="0"/>
              <a:t>Remove</a:t>
            </a:r>
            <a:r>
              <a:rPr lang="it-IT" b="1" dirty="0" smtClean="0"/>
              <a:t> </a:t>
            </a:r>
            <a:r>
              <a:rPr lang="it-IT" b="1" dirty="0" err="1" smtClean="0"/>
              <a:t>all</a:t>
            </a:r>
            <a:r>
              <a:rPr lang="it-IT" b="1" dirty="0" smtClean="0"/>
              <a:t> </a:t>
            </a:r>
            <a:r>
              <a:rPr lang="it-IT" b="1" dirty="0" err="1" smtClean="0"/>
              <a:t>services</a:t>
            </a:r>
            <a:r>
              <a:rPr lang="it-IT" b="1" dirty="0" smtClean="0"/>
              <a:t> and </a:t>
            </a:r>
            <a:r>
              <a:rPr lang="it-IT" b="1" dirty="0" err="1" smtClean="0"/>
              <a:t>applications</a:t>
            </a:r>
            <a:r>
              <a:rPr lang="it-IT" b="1" dirty="0" smtClean="0"/>
              <a:t> </a:t>
            </a:r>
            <a:r>
              <a:rPr lang="it-IT" b="1" dirty="0" err="1" smtClean="0"/>
              <a:t>which</a:t>
            </a:r>
            <a:r>
              <a:rPr lang="it-IT" b="1" dirty="0" smtClean="0"/>
              <a:t> are </a:t>
            </a:r>
            <a:r>
              <a:rPr lang="it-IT" b="1" dirty="0" err="1" smtClean="0"/>
              <a:t>not</a:t>
            </a:r>
            <a:r>
              <a:rPr lang="it-IT" b="1" dirty="0" smtClean="0"/>
              <a:t> </a:t>
            </a:r>
            <a:r>
              <a:rPr lang="it-IT" b="1" dirty="0" err="1" smtClean="0"/>
              <a:t>needed</a:t>
            </a:r>
            <a:r>
              <a:rPr lang="it-IT" b="1" dirty="0" smtClean="0"/>
              <a:t> </a:t>
            </a:r>
            <a:r>
              <a:rPr lang="it-IT" dirty="0" smtClean="0"/>
              <a:t>(</a:t>
            </a:r>
            <a:r>
              <a:rPr lang="it-IT" dirty="0" err="1" smtClean="0"/>
              <a:t>you</a:t>
            </a:r>
            <a:r>
              <a:rPr lang="it-IT" dirty="0" smtClean="0"/>
              <a:t> </a:t>
            </a:r>
            <a:r>
              <a:rPr lang="it-IT" dirty="0" err="1" smtClean="0"/>
              <a:t>will</a:t>
            </a:r>
            <a:r>
              <a:rPr lang="it-IT" dirty="0" smtClean="0"/>
              <a:t> </a:t>
            </a:r>
            <a:r>
              <a:rPr lang="it-IT" dirty="0" err="1" smtClean="0"/>
              <a:t>strongly</a:t>
            </a:r>
            <a:r>
              <a:rPr lang="it-IT" dirty="0" smtClean="0"/>
              <a:t> reduce the chances to </a:t>
            </a:r>
            <a:r>
              <a:rPr lang="it-IT" dirty="0" err="1" smtClean="0"/>
              <a:t>have</a:t>
            </a:r>
            <a:r>
              <a:rPr lang="it-IT" dirty="0" smtClean="0"/>
              <a:t> a </a:t>
            </a:r>
            <a:r>
              <a:rPr lang="it-IT" dirty="0" err="1" smtClean="0"/>
              <a:t>buggy</a:t>
            </a:r>
            <a:r>
              <a:rPr lang="it-IT" dirty="0" smtClean="0"/>
              <a:t> service on </a:t>
            </a:r>
            <a:r>
              <a:rPr lang="it-IT" dirty="0" err="1" smtClean="0"/>
              <a:t>board</a:t>
            </a:r>
            <a:r>
              <a:rPr lang="it-IT" dirty="0" smtClean="0"/>
              <a:t> </a:t>
            </a:r>
            <a:r>
              <a:rPr lang="it-IT" dirty="0" err="1" smtClean="0"/>
              <a:t>which</a:t>
            </a:r>
            <a:r>
              <a:rPr lang="it-IT" dirty="0" smtClean="0"/>
              <a:t> can be </a:t>
            </a:r>
            <a:r>
              <a:rPr lang="it-IT" dirty="0" err="1" smtClean="0"/>
              <a:t>used</a:t>
            </a:r>
            <a:r>
              <a:rPr lang="it-IT" dirty="0" smtClean="0"/>
              <a:t> for an exploit)</a:t>
            </a:r>
          </a:p>
          <a:p>
            <a:pPr marL="702900" lvl="1" indent="-342900">
              <a:buFont typeface="Arial" charset="0"/>
              <a:buChar char="•"/>
            </a:pPr>
            <a:r>
              <a:rPr lang="it-IT" dirty="0" smtClean="0"/>
              <a:t>The “strange </a:t>
            </a:r>
            <a:r>
              <a:rPr lang="it-IT" dirty="0" err="1" smtClean="0"/>
              <a:t>stuff</a:t>
            </a:r>
            <a:r>
              <a:rPr lang="it-IT" dirty="0" smtClean="0"/>
              <a:t>” </a:t>
            </a:r>
            <a:r>
              <a:rPr lang="it-IT" dirty="0" err="1" smtClean="0"/>
              <a:t>usually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not</a:t>
            </a:r>
            <a:r>
              <a:rPr lang="it-IT" dirty="0" smtClean="0"/>
              <a:t> so </a:t>
            </a:r>
            <a:r>
              <a:rPr lang="it-IT" dirty="0" err="1" smtClean="0"/>
              <a:t>widespread</a:t>
            </a:r>
            <a:r>
              <a:rPr lang="it-IT" dirty="0" smtClean="0"/>
              <a:t>, so </a:t>
            </a:r>
            <a:r>
              <a:rPr lang="it-IT" b="1" dirty="0" err="1" smtClean="0"/>
              <a:t>it</a:t>
            </a:r>
            <a:r>
              <a:rPr lang="it-IT" b="1" dirty="0" smtClean="0"/>
              <a:t> </a:t>
            </a:r>
            <a:r>
              <a:rPr lang="it-IT" b="1" dirty="0" err="1" smtClean="0"/>
              <a:t>is</a:t>
            </a:r>
            <a:r>
              <a:rPr lang="it-IT" b="1" dirty="0" smtClean="0"/>
              <a:t> </a:t>
            </a:r>
            <a:r>
              <a:rPr lang="it-IT" b="1" dirty="0" err="1" smtClean="0"/>
              <a:t>not</a:t>
            </a:r>
            <a:r>
              <a:rPr lang="it-IT" b="1" dirty="0" smtClean="0"/>
              <a:t> an </a:t>
            </a:r>
            <a:r>
              <a:rPr lang="it-IT" b="1" dirty="0" err="1" smtClean="0"/>
              <a:t>appealing</a:t>
            </a:r>
            <a:r>
              <a:rPr lang="it-IT" b="1" dirty="0" smtClean="0"/>
              <a:t> </a:t>
            </a:r>
            <a:r>
              <a:rPr lang="it-IT" b="1" dirty="0" err="1" smtClean="0"/>
              <a:t>application</a:t>
            </a:r>
            <a:r>
              <a:rPr lang="it-IT" b="1" dirty="0" smtClean="0"/>
              <a:t> to </a:t>
            </a:r>
            <a:r>
              <a:rPr lang="it-IT" b="1" dirty="0" err="1" smtClean="0"/>
              <a:t>find</a:t>
            </a:r>
            <a:r>
              <a:rPr lang="it-IT" b="1" dirty="0" smtClean="0"/>
              <a:t> a bug</a:t>
            </a:r>
            <a:r>
              <a:rPr lang="it-IT" dirty="0" smtClean="0"/>
              <a:t> in </a:t>
            </a:r>
            <a:r>
              <a:rPr lang="it-IT" dirty="0" err="1" smtClean="0"/>
              <a:t>it</a:t>
            </a:r>
            <a:r>
              <a:rPr lang="it-IT" dirty="0" smtClean="0"/>
              <a:t> and use </a:t>
            </a:r>
            <a:r>
              <a:rPr lang="it-IT" dirty="0" err="1" smtClean="0"/>
              <a:t>it</a:t>
            </a:r>
            <a:r>
              <a:rPr lang="it-IT" dirty="0" smtClean="0"/>
              <a:t> to </a:t>
            </a:r>
            <a:r>
              <a:rPr lang="it-IT" dirty="0" err="1" smtClean="0"/>
              <a:t>attack</a:t>
            </a:r>
            <a:r>
              <a:rPr lang="it-IT" dirty="0" smtClean="0"/>
              <a:t> or </a:t>
            </a:r>
            <a:r>
              <a:rPr lang="it-IT" dirty="0" err="1" smtClean="0"/>
              <a:t>infect</a:t>
            </a:r>
            <a:r>
              <a:rPr lang="it-IT" dirty="0" smtClean="0"/>
              <a:t> </a:t>
            </a:r>
            <a:r>
              <a:rPr lang="it-IT" dirty="0" err="1" smtClean="0"/>
              <a:t>others</a:t>
            </a:r>
            <a:r>
              <a:rPr lang="it-IT" dirty="0" smtClean="0"/>
              <a:t>.</a:t>
            </a:r>
          </a:p>
          <a:p>
            <a:pPr marL="702900" lvl="1" indent="-342900">
              <a:buFont typeface="Arial" charset="0"/>
              <a:buChar char="•"/>
            </a:pPr>
            <a:r>
              <a:rPr lang="it-IT" dirty="0" err="1" smtClean="0"/>
              <a:t>As</a:t>
            </a:r>
            <a:r>
              <a:rPr lang="it-IT" dirty="0" smtClean="0"/>
              <a:t> an </a:t>
            </a:r>
            <a:r>
              <a:rPr lang="it-IT" dirty="0" err="1" smtClean="0"/>
              <a:t>appliance</a:t>
            </a:r>
            <a:r>
              <a:rPr lang="it-IT" dirty="0" smtClean="0"/>
              <a:t>, </a:t>
            </a:r>
            <a:r>
              <a:rPr lang="it-IT" b="1" dirty="0" err="1" smtClean="0"/>
              <a:t>it</a:t>
            </a:r>
            <a:r>
              <a:rPr lang="it-IT" b="1" dirty="0" smtClean="0"/>
              <a:t> </a:t>
            </a:r>
            <a:r>
              <a:rPr lang="it-IT" b="1" dirty="0" err="1" smtClean="0"/>
              <a:t>will</a:t>
            </a:r>
            <a:r>
              <a:rPr lang="it-IT" b="1" dirty="0" smtClean="0"/>
              <a:t> </a:t>
            </a:r>
            <a:r>
              <a:rPr lang="it-IT" b="1" dirty="0" err="1" smtClean="0"/>
              <a:t>likely</a:t>
            </a:r>
            <a:r>
              <a:rPr lang="it-IT" b="1" dirty="0" smtClean="0"/>
              <a:t> be the </a:t>
            </a:r>
            <a:r>
              <a:rPr lang="it-IT" b="1" dirty="0" err="1" smtClean="0"/>
              <a:t>only</a:t>
            </a:r>
            <a:r>
              <a:rPr lang="it-IT" b="1" dirty="0" smtClean="0"/>
              <a:t> </a:t>
            </a:r>
            <a:r>
              <a:rPr lang="it-IT" b="1" dirty="0" err="1" smtClean="0"/>
              <a:t>worstation</a:t>
            </a:r>
            <a:r>
              <a:rPr lang="it-IT" b="1" dirty="0" smtClean="0"/>
              <a:t> </a:t>
            </a:r>
            <a:r>
              <a:rPr lang="it-IT" dirty="0" smtClean="0"/>
              <a:t>on the </a:t>
            </a:r>
            <a:r>
              <a:rPr lang="it-IT" dirty="0" err="1" smtClean="0"/>
              <a:t>isolated</a:t>
            </a:r>
            <a:r>
              <a:rPr lang="it-IT" dirty="0" smtClean="0"/>
              <a:t> area</a:t>
            </a:r>
          </a:p>
        </p:txBody>
      </p:sp>
    </p:spTree>
    <p:extLst>
      <p:ext uri="{BB962C8B-B14F-4D97-AF65-F5344CB8AC3E}">
        <p14:creationId xmlns:p14="http://schemas.microsoft.com/office/powerpoint/2010/main" val="111501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13938" y="6435499"/>
            <a:ext cx="9236501" cy="321240"/>
          </a:xfrm>
        </p:spPr>
        <p:txBody>
          <a:bodyPr/>
          <a:lstStyle/>
          <a:p>
            <a:r>
              <a:rPr lang="en-GB" altLang="en-US" smtClean="0"/>
              <a:t>GARR</a:t>
            </a:r>
            <a:endParaRPr lang="en-GB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9796671" y="6475468"/>
            <a:ext cx="460477" cy="241301"/>
          </a:xfrm>
        </p:spPr>
        <p:txBody>
          <a:bodyPr/>
          <a:lstStyle/>
          <a:p>
            <a:fld id="{3444737D-A49A-471F-B156-E5D64B13EE4D}" type="slidenum">
              <a:rPr lang="en-GB" altLang="en-US" smtClean="0"/>
              <a:pPr/>
              <a:t>28</a:t>
            </a:fld>
            <a:endParaRPr lang="en-GB" alt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Make</a:t>
            </a:r>
            <a:r>
              <a:rPr lang="it-IT" dirty="0"/>
              <a:t> the </a:t>
            </a:r>
            <a:r>
              <a:rPr lang="it-IT" dirty="0" err="1"/>
              <a:t>policies</a:t>
            </a:r>
            <a:r>
              <a:rPr lang="it-IT" dirty="0"/>
              <a:t> </a:t>
            </a:r>
            <a:r>
              <a:rPr lang="it-IT" dirty="0" err="1"/>
              <a:t>friendly</a:t>
            </a:r>
            <a:r>
              <a:rPr lang="it-IT" dirty="0"/>
              <a:t> to non standard </a:t>
            </a:r>
            <a:r>
              <a:rPr lang="it-IT" dirty="0" err="1"/>
              <a:t>solutions</a:t>
            </a:r>
            <a:endParaRPr lang="it-IT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 smtClean="0"/>
              <a:t>So</a:t>
            </a:r>
            <a:r>
              <a:rPr lang="mr-IN" dirty="0" smtClean="0"/>
              <a:t>…</a:t>
            </a:r>
            <a:r>
              <a:rPr lang="en-US" dirty="0" smtClean="0"/>
              <a:t> we do have a technical way forward to deploy</a:t>
            </a:r>
            <a:r>
              <a:rPr lang="mr-IN" dirty="0" smtClean="0"/>
              <a:t>…</a:t>
            </a:r>
            <a:r>
              <a:rPr lang="en-US" dirty="0" smtClean="0"/>
              <a:t> but </a:t>
            </a:r>
            <a:r>
              <a:rPr lang="en-US" b="1" dirty="0" smtClean="0"/>
              <a:t>does it fit my local policies</a:t>
            </a:r>
            <a:r>
              <a:rPr lang="en-US" dirty="0" smtClean="0"/>
              <a:t>? </a:t>
            </a:r>
          </a:p>
          <a:p>
            <a:endParaRPr lang="en-US" dirty="0"/>
          </a:p>
          <a:p>
            <a:r>
              <a:rPr lang="en-US" dirty="0" smtClean="0"/>
              <a:t>Go and </a:t>
            </a:r>
            <a:r>
              <a:rPr lang="en-US" b="1" dirty="0" smtClean="0"/>
              <a:t>check that your local policies</a:t>
            </a:r>
            <a:r>
              <a:rPr lang="en-US" dirty="0" smtClean="0"/>
              <a:t>, usually written by a lawyer or by somebody who thinks like a lawyer, </a:t>
            </a:r>
            <a:r>
              <a:rPr lang="en-US" b="1" dirty="0" smtClean="0"/>
              <a:t>allows to deploy flexible solutions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Explain the policy makers </a:t>
            </a:r>
            <a:r>
              <a:rPr lang="en-US" b="1" dirty="0" smtClean="0"/>
              <a:t>why flexible solutions can work and be safe and performant too</a:t>
            </a:r>
            <a:r>
              <a:rPr lang="en-US" dirty="0" smtClean="0"/>
              <a:t>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Explain this is the way to </a:t>
            </a:r>
            <a:r>
              <a:rPr lang="en-US" b="1" dirty="0" smtClean="0"/>
              <a:t>deliver safe and performant </a:t>
            </a:r>
            <a:r>
              <a:rPr lang="en-US" dirty="0" smtClean="0"/>
              <a:t>services </a:t>
            </a:r>
            <a:r>
              <a:rPr lang="en-US" b="1" dirty="0" smtClean="0"/>
              <a:t>at the level you pay </a:t>
            </a:r>
            <a:r>
              <a:rPr lang="en-US" dirty="0" smtClean="0"/>
              <a:t>for the backbone you have.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Explain the reasoning of being flexible: </a:t>
            </a:r>
            <a:r>
              <a:rPr lang="en-US" b="1" dirty="0" smtClean="0"/>
              <a:t>there is not “IN” and “OUT” in a worldwide community </a:t>
            </a:r>
            <a:r>
              <a:rPr lang="en-US" dirty="0" smtClean="0"/>
              <a:t>for research and education</a:t>
            </a:r>
            <a:r>
              <a:rPr lang="mr-IN" dirty="0" smtClean="0"/>
              <a:t>…</a:t>
            </a:r>
            <a:r>
              <a:rPr lang="en-US" dirty="0" smtClean="0"/>
              <a:t> your campus is just a little piece, not the world.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Explain that the gained value of having your users happily working with their colleagues is an </a:t>
            </a:r>
            <a:r>
              <a:rPr lang="en-US" b="1" dirty="0" err="1" smtClean="0"/>
              <a:t>unvauable</a:t>
            </a:r>
            <a:r>
              <a:rPr lang="en-US" b="1" dirty="0" smtClean="0"/>
              <a:t> asset to spend with funding bodies</a:t>
            </a:r>
            <a:r>
              <a:rPr lang="en-US" dirty="0" smtClean="0"/>
              <a:t>.</a:t>
            </a:r>
            <a:endParaRPr lang="en-US" dirty="0"/>
          </a:p>
          <a:p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207050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So... </a:t>
            </a:r>
          </a:p>
          <a:p>
            <a:endParaRPr lang="it-IT" dirty="0"/>
          </a:p>
          <a:p>
            <a:endParaRPr lang="it-IT" dirty="0" smtClean="0"/>
          </a:p>
          <a:p>
            <a:pPr algn="ctr"/>
            <a:r>
              <a:rPr lang="it-IT" sz="4400" b="1" dirty="0" smtClean="0"/>
              <a:t>DISCUSSION and QUESTIONS!</a:t>
            </a:r>
            <a:endParaRPr lang="it-IT" sz="4400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It’s</a:t>
            </a:r>
            <a:r>
              <a:rPr lang="it-IT" dirty="0" smtClean="0"/>
              <a:t> a </a:t>
            </a:r>
            <a:r>
              <a:rPr lang="it-IT" dirty="0" err="1" smtClean="0"/>
              <a:t>lot</a:t>
            </a:r>
            <a:r>
              <a:rPr lang="it-IT" dirty="0" smtClean="0"/>
              <a:t> of </a:t>
            </a:r>
            <a:r>
              <a:rPr lang="it-IT" dirty="0" err="1" smtClean="0"/>
              <a:t>sometimes</a:t>
            </a:r>
            <a:r>
              <a:rPr lang="it-IT" dirty="0" smtClean="0"/>
              <a:t> </a:t>
            </a:r>
            <a:r>
              <a:rPr lang="it-IT" dirty="0" err="1" smtClean="0"/>
              <a:t>controversial</a:t>
            </a:r>
            <a:r>
              <a:rPr lang="it-IT" dirty="0" smtClean="0"/>
              <a:t> </a:t>
            </a:r>
            <a:r>
              <a:rPr lang="it-IT" dirty="0" err="1" smtClean="0"/>
              <a:t>discussions</a:t>
            </a:r>
            <a:r>
              <a:rPr lang="mr-IN" dirty="0" smtClean="0"/>
              <a:t>…</a:t>
            </a:r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it-IT" smtClean="0"/>
              <a:t>GARR</a:t>
            </a:r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E193EB6-7997-46F5-9BC5-814C63D672B3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267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it-IT" smtClean="0"/>
              <a:t>GARR</a:t>
            </a:r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911996" y="6443638"/>
            <a:ext cx="468312" cy="360362"/>
          </a:xfrm>
        </p:spPr>
        <p:txBody>
          <a:bodyPr/>
          <a:lstStyle/>
          <a:p>
            <a:fld id="{0E193EB6-7997-46F5-9BC5-814C63D672B3}" type="slidenum">
              <a:rPr lang="it-IT" smtClean="0"/>
              <a:t>3</a:t>
            </a:fld>
            <a:endParaRPr lang="it-IT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2071"/>
            <a:ext cx="5994400" cy="6745287"/>
          </a:xfrm>
        </p:spPr>
      </p:pic>
      <p:sp>
        <p:nvSpPr>
          <p:cNvPr id="8" name="Rectangle 7"/>
          <p:cNvSpPr/>
          <p:nvPr/>
        </p:nvSpPr>
        <p:spPr>
          <a:xfrm>
            <a:off x="6113124" y="191125"/>
            <a:ext cx="607887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More that </a:t>
            </a:r>
            <a:r>
              <a:rPr lang="en-US" sz="2000" b="1" dirty="0" smtClean="0"/>
              <a:t>16.000</a:t>
            </a:r>
            <a:r>
              <a:rPr lang="en-US" sz="2000" dirty="0" smtClean="0"/>
              <a:t> </a:t>
            </a:r>
            <a:r>
              <a:rPr lang="en-US" sz="2000" dirty="0"/>
              <a:t>km of GARR owned fibers </a:t>
            </a: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More than </a:t>
            </a:r>
            <a:r>
              <a:rPr lang="en-US" sz="2000" b="1" dirty="0"/>
              <a:t>1000 user sites </a:t>
            </a:r>
            <a:r>
              <a:rPr lang="en-US" sz="2000" dirty="0" smtClean="0"/>
              <a:t>interconnected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Fiber connection to </a:t>
            </a:r>
            <a:r>
              <a:rPr lang="en-US" sz="2000" b="1" dirty="0" smtClean="0"/>
              <a:t>98%</a:t>
            </a:r>
            <a:r>
              <a:rPr lang="en-US" sz="2000" dirty="0" smtClean="0"/>
              <a:t> of user sites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&gt; 1,8 </a:t>
            </a:r>
            <a:r>
              <a:rPr lang="en-US" sz="2000" b="1" dirty="0" err="1"/>
              <a:t>Tbps</a:t>
            </a:r>
            <a:r>
              <a:rPr lang="en-US" sz="2000" b="1" dirty="0"/>
              <a:t> </a:t>
            </a:r>
            <a:r>
              <a:rPr lang="en-US" sz="2000" dirty="0"/>
              <a:t>aggregated access </a:t>
            </a:r>
            <a:r>
              <a:rPr lang="en-US" sz="2000" dirty="0" smtClean="0"/>
              <a:t>capacity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&gt; </a:t>
            </a:r>
            <a:r>
              <a:rPr lang="en-US" sz="2000" b="1" dirty="0"/>
              <a:t>3</a:t>
            </a:r>
            <a:r>
              <a:rPr lang="en-US" sz="2000" b="1" dirty="0" smtClean="0"/>
              <a:t>,5 </a:t>
            </a:r>
            <a:r>
              <a:rPr lang="en-US" sz="2000" b="1" dirty="0" err="1"/>
              <a:t>Tbps</a:t>
            </a:r>
            <a:r>
              <a:rPr lang="en-US" sz="2000" b="1" dirty="0"/>
              <a:t> </a:t>
            </a:r>
            <a:r>
              <a:rPr lang="en-US" sz="2000" dirty="0"/>
              <a:t>total backbone </a:t>
            </a:r>
            <a:r>
              <a:rPr lang="en-US" sz="2000" dirty="0" smtClean="0"/>
              <a:t>capacity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2x200 </a:t>
            </a:r>
            <a:r>
              <a:rPr lang="en-US" sz="2000" b="1" dirty="0" err="1"/>
              <a:t>Gbps</a:t>
            </a:r>
            <a:r>
              <a:rPr lang="en-US" sz="2000" b="1" dirty="0"/>
              <a:t> </a:t>
            </a:r>
            <a:r>
              <a:rPr lang="en-US" sz="2000" dirty="0"/>
              <a:t>IP capacity to </a:t>
            </a:r>
            <a:r>
              <a:rPr lang="en-US" sz="2000" dirty="0" smtClean="0"/>
              <a:t>GÉANT</a:t>
            </a:r>
            <a:endParaRPr lang="en-US" sz="2000" dirty="0" smtClean="0">
              <a:solidFill>
                <a:srgbClr val="8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Cross </a:t>
            </a:r>
            <a:r>
              <a:rPr lang="en-US" sz="2000" dirty="0"/>
              <a:t>border fibers with ARNES (Slovenia), SWITCH (Switzerland</a:t>
            </a:r>
            <a:r>
              <a:rPr lang="en-US" sz="2000" dirty="0" smtClean="0"/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&gt; </a:t>
            </a:r>
            <a:r>
              <a:rPr lang="en-US" sz="2000" b="1" dirty="0"/>
              <a:t>100 </a:t>
            </a:r>
            <a:r>
              <a:rPr lang="en-US" sz="2000" b="1" dirty="0" err="1"/>
              <a:t>Gbps</a:t>
            </a:r>
            <a:r>
              <a:rPr lang="en-US" sz="2000" b="1" dirty="0"/>
              <a:t> </a:t>
            </a:r>
            <a:r>
              <a:rPr lang="en-US" sz="2000" dirty="0"/>
              <a:t>to General Internet and Internet Exchanges in </a:t>
            </a:r>
            <a:r>
              <a:rPr lang="en-US" sz="2000" dirty="0" smtClean="0"/>
              <a:t>Italy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NOC </a:t>
            </a:r>
            <a:r>
              <a:rPr lang="en-US" sz="2000" b="1" dirty="0"/>
              <a:t>and engineering </a:t>
            </a:r>
            <a:r>
              <a:rPr lang="en-US" sz="2000" dirty="0"/>
              <a:t>are in-house, in Rome.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80542" y="3807665"/>
            <a:ext cx="3080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/>
              <a:t>Interconnects</a:t>
            </a:r>
            <a:r>
              <a:rPr lang="it-IT" b="1" dirty="0" smtClean="0"/>
              <a:t> Data Centres of: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154782806"/>
              </p:ext>
            </p:extLst>
          </p:nvPr>
        </p:nvGraphicFramePr>
        <p:xfrm>
          <a:off x="5217389" y="4186769"/>
          <a:ext cx="6888472" cy="22568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3603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Thank</a:t>
            </a:r>
            <a:r>
              <a:rPr lang="it-IT" dirty="0" smtClean="0"/>
              <a:t> </a:t>
            </a:r>
            <a:r>
              <a:rPr lang="it-IT" dirty="0" err="1" smtClean="0"/>
              <a:t>you</a:t>
            </a:r>
            <a:endParaRPr lang="it-IT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GARR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1185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30473"/>
            <a:ext cx="8686800" cy="515901"/>
          </a:xfrm>
        </p:spPr>
        <p:txBody>
          <a:bodyPr/>
          <a:lstStyle/>
          <a:p>
            <a:r>
              <a:rPr lang="en-GB" sz="3200" dirty="0" smtClean="0"/>
              <a:t>Research and Education Networks are</a:t>
            </a:r>
            <a:r>
              <a:rPr lang="mr-IN" sz="3200" dirty="0" smtClean="0"/>
              <a:t>…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943" y="911088"/>
            <a:ext cx="11278440" cy="5564380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 err="1" smtClean="0"/>
              <a:t>Very</a:t>
            </a:r>
            <a:r>
              <a:rPr lang="it-IT" dirty="0" smtClean="0"/>
              <a:t> High </a:t>
            </a:r>
            <a:r>
              <a:rPr lang="it-IT" dirty="0" err="1" smtClean="0"/>
              <a:t>Bandwidth</a:t>
            </a:r>
            <a:r>
              <a:rPr lang="it-IT" dirty="0" smtClean="0"/>
              <a:t> (</a:t>
            </a:r>
            <a:r>
              <a:rPr lang="it-IT" dirty="0" err="1" smtClean="0"/>
              <a:t>we</a:t>
            </a:r>
            <a:r>
              <a:rPr lang="it-IT" dirty="0" smtClean="0"/>
              <a:t> are </a:t>
            </a:r>
            <a:r>
              <a:rPr lang="it-IT" dirty="0" err="1" smtClean="0"/>
              <a:t>close</a:t>
            </a:r>
            <a:r>
              <a:rPr lang="it-IT" dirty="0" smtClean="0"/>
              <a:t> to </a:t>
            </a:r>
            <a:r>
              <a:rPr lang="it-IT" dirty="0" err="1" smtClean="0"/>
              <a:t>Terabit</a:t>
            </a:r>
            <a:r>
              <a:rPr lang="it-IT" dirty="0" smtClean="0"/>
              <a:t>/sec </a:t>
            </a:r>
            <a:r>
              <a:rPr lang="it-IT" dirty="0" err="1" smtClean="0"/>
              <a:t>links</a:t>
            </a:r>
            <a:r>
              <a:rPr lang="it-IT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 err="1" smtClean="0"/>
              <a:t>Very</a:t>
            </a:r>
            <a:r>
              <a:rPr lang="it-IT" dirty="0" smtClean="0"/>
              <a:t> </a:t>
            </a:r>
            <a:r>
              <a:rPr lang="it-IT" dirty="0" err="1" smtClean="0"/>
              <a:t>Low</a:t>
            </a:r>
            <a:r>
              <a:rPr lang="it-IT" dirty="0" smtClean="0"/>
              <a:t> </a:t>
            </a:r>
            <a:r>
              <a:rPr lang="it-IT" dirty="0" err="1"/>
              <a:t>E</a:t>
            </a:r>
            <a:r>
              <a:rPr lang="it-IT" dirty="0" err="1" smtClean="0"/>
              <a:t>rror</a:t>
            </a:r>
            <a:r>
              <a:rPr lang="it-IT" dirty="0" smtClean="0"/>
              <a:t> Rate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 err="1" smtClean="0"/>
              <a:t>Very</a:t>
            </a:r>
            <a:r>
              <a:rPr lang="it-IT" dirty="0" smtClean="0"/>
              <a:t> </a:t>
            </a:r>
            <a:r>
              <a:rPr lang="it-IT" dirty="0" err="1" smtClean="0"/>
              <a:t>Low</a:t>
            </a:r>
            <a:r>
              <a:rPr lang="it-IT" dirty="0" smtClean="0"/>
              <a:t> </a:t>
            </a:r>
            <a:r>
              <a:rPr lang="it-IT" dirty="0" err="1" smtClean="0"/>
              <a:t>Bandwidth</a:t>
            </a:r>
            <a:endParaRPr lang="it-IT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 err="1" smtClean="0"/>
              <a:t>Overprovisioned</a:t>
            </a:r>
            <a:endParaRPr lang="it-IT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 smtClean="0"/>
              <a:t>Open and </a:t>
            </a:r>
            <a:r>
              <a:rPr lang="it-IT" dirty="0" err="1" smtClean="0"/>
              <a:t>Neutral</a:t>
            </a:r>
            <a:endParaRPr lang="it-IT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 err="1" smtClean="0"/>
              <a:t>Symmetrical</a:t>
            </a:r>
            <a:endParaRPr lang="it-IT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 err="1" smtClean="0"/>
              <a:t>Offer</a:t>
            </a:r>
            <a:r>
              <a:rPr lang="it-IT" dirty="0" smtClean="0"/>
              <a:t> a </a:t>
            </a:r>
            <a:r>
              <a:rPr lang="it-IT" dirty="0" err="1" smtClean="0"/>
              <a:t>Rich</a:t>
            </a:r>
            <a:r>
              <a:rPr lang="it-IT" dirty="0" smtClean="0"/>
              <a:t> Services Portfolio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 err="1" smtClean="0"/>
              <a:t>Offer</a:t>
            </a:r>
            <a:r>
              <a:rPr lang="it-IT" dirty="0" smtClean="0"/>
              <a:t> a </a:t>
            </a:r>
            <a:r>
              <a:rPr lang="it-IT" dirty="0" err="1" smtClean="0"/>
              <a:t>very</a:t>
            </a:r>
            <a:r>
              <a:rPr lang="it-IT" dirty="0" smtClean="0"/>
              <a:t> </a:t>
            </a:r>
            <a:r>
              <a:rPr lang="it-IT" dirty="0" err="1" smtClean="0"/>
              <a:t>safe</a:t>
            </a:r>
            <a:r>
              <a:rPr lang="it-IT" dirty="0" smtClean="0"/>
              <a:t> network service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dirty="0" smtClean="0"/>
          </a:p>
          <a:p>
            <a:r>
              <a:rPr lang="it-IT" sz="2800" b="1" dirty="0" smtClean="0">
                <a:solidFill>
                  <a:srgbClr val="FF0000"/>
                </a:solidFill>
              </a:rPr>
              <a:t>So</a:t>
            </a:r>
            <a:r>
              <a:rPr lang="mr-IN" sz="2800" b="1" dirty="0" smtClean="0">
                <a:solidFill>
                  <a:srgbClr val="FF0000"/>
                </a:solidFill>
              </a:rPr>
              <a:t>…</a:t>
            </a:r>
            <a:r>
              <a:rPr lang="en-US" sz="2800" b="1" dirty="0" smtClean="0">
                <a:solidFill>
                  <a:srgbClr val="FF0000"/>
                </a:solidFill>
              </a:rPr>
              <a:t> WE ARE SAFE AND PERFORMANT!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r>
              <a:rPr lang="en-US" sz="3600" b="1" dirty="0" smtClean="0"/>
              <a:t>The “paradise” for users, is it?</a:t>
            </a:r>
            <a:endParaRPr lang="it-IT" sz="36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2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13938" y="6435499"/>
            <a:ext cx="9236501" cy="321240"/>
          </a:xfrm>
        </p:spPr>
        <p:txBody>
          <a:bodyPr/>
          <a:lstStyle/>
          <a:p>
            <a:r>
              <a:rPr lang="en-GB" altLang="en-US" smtClean="0"/>
              <a:t>GARR</a:t>
            </a:r>
            <a:endParaRPr lang="en-GB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9796671" y="6475468"/>
            <a:ext cx="460477" cy="241301"/>
          </a:xfrm>
        </p:spPr>
        <p:txBody>
          <a:bodyPr/>
          <a:lstStyle/>
          <a:p>
            <a:fld id="{3444737D-A49A-471F-B156-E5D64B13EE4D}" type="slidenum">
              <a:rPr lang="en-GB" altLang="en-US" smtClean="0"/>
              <a:pPr/>
              <a:t>4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19304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30473"/>
            <a:ext cx="8686800" cy="515901"/>
          </a:xfrm>
        </p:spPr>
        <p:txBody>
          <a:bodyPr/>
          <a:lstStyle/>
          <a:p>
            <a:r>
              <a:rPr lang="en-GB" sz="3200" dirty="0" smtClean="0"/>
              <a:t>So why we still hear these comments</a:t>
            </a:r>
            <a:r>
              <a:rPr lang="en-GB" sz="3200" dirty="0"/>
              <a:t>?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943" y="911088"/>
            <a:ext cx="11278440" cy="5564380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This application does not work!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I cannot connect there!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My file transfer is taking ages!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err="1"/>
              <a:t>e</a:t>
            </a:r>
            <a:r>
              <a:rPr lang="en-US" sz="2800" dirty="0" err="1" smtClean="0"/>
              <a:t>duroam</a:t>
            </a:r>
            <a:r>
              <a:rPr lang="en-US" sz="2800" dirty="0" smtClean="0"/>
              <a:t> and </a:t>
            </a:r>
            <a:r>
              <a:rPr lang="en-US" sz="2800" dirty="0" err="1" smtClean="0"/>
              <a:t>WiFi</a:t>
            </a:r>
            <a:r>
              <a:rPr lang="en-US" sz="2800" dirty="0" smtClean="0"/>
              <a:t> here are terrible!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My 4G mobile connection is much better than my net in the office!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I got my PC infected by a virus</a:t>
            </a:r>
            <a:r>
              <a:rPr lang="mr-IN" sz="2800" dirty="0" smtClean="0"/>
              <a:t>…</a:t>
            </a:r>
            <a:endParaRPr lang="en-US" sz="2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r>
              <a:rPr lang="en-US" sz="3600" b="1" dirty="0" smtClean="0"/>
              <a:t>The Network is SLOW !</a:t>
            </a:r>
            <a:endParaRPr lang="it-IT" sz="36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2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13938" y="6435499"/>
            <a:ext cx="9236501" cy="321240"/>
          </a:xfrm>
        </p:spPr>
        <p:txBody>
          <a:bodyPr/>
          <a:lstStyle/>
          <a:p>
            <a:r>
              <a:rPr lang="en-GB" altLang="en-US" smtClean="0"/>
              <a:t>GARR</a:t>
            </a:r>
            <a:endParaRPr lang="en-GB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9796671" y="6475468"/>
            <a:ext cx="460477" cy="241301"/>
          </a:xfrm>
        </p:spPr>
        <p:txBody>
          <a:bodyPr/>
          <a:lstStyle/>
          <a:p>
            <a:fld id="{3444737D-A49A-471F-B156-E5D64B13EE4D}" type="slidenum">
              <a:rPr lang="en-GB" altLang="en-US" smtClean="0"/>
              <a:pPr/>
              <a:t>5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84351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30473"/>
            <a:ext cx="8686800" cy="515901"/>
          </a:xfrm>
        </p:spPr>
        <p:txBody>
          <a:bodyPr/>
          <a:lstStyle/>
          <a:p>
            <a:r>
              <a:rPr lang="en-GB" sz="3200" dirty="0" smtClean="0"/>
              <a:t>But where are the users connected?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943" y="911088"/>
            <a:ext cx="11278440" cy="5564380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On their campus Local Area Network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On the guest campus which they are visiting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r>
              <a:rPr lang="it-IT" sz="2200" b="1" dirty="0" err="1" smtClean="0"/>
              <a:t>NRENs</a:t>
            </a:r>
            <a:r>
              <a:rPr lang="it-IT" sz="2200" b="1" dirty="0" smtClean="0"/>
              <a:t> </a:t>
            </a:r>
            <a:r>
              <a:rPr lang="it-IT" sz="2200" b="1" dirty="0" err="1" smtClean="0"/>
              <a:t>present</a:t>
            </a:r>
            <a:r>
              <a:rPr lang="it-IT" sz="2200" b="1" dirty="0" smtClean="0"/>
              <a:t> and </a:t>
            </a:r>
            <a:r>
              <a:rPr lang="it-IT" sz="2200" b="1" dirty="0" err="1" smtClean="0"/>
              <a:t>advertise</a:t>
            </a:r>
            <a:r>
              <a:rPr lang="it-IT" sz="2200" b="1" dirty="0" smtClean="0"/>
              <a:t> </a:t>
            </a:r>
            <a:r>
              <a:rPr lang="it-IT" sz="2200" b="1" dirty="0" err="1" smtClean="0"/>
              <a:t>services</a:t>
            </a:r>
            <a:r>
              <a:rPr lang="it-IT" sz="2200" b="1" dirty="0" smtClean="0"/>
              <a:t> to “</a:t>
            </a:r>
            <a:r>
              <a:rPr lang="it-IT" sz="2200" b="1" dirty="0" err="1" smtClean="0"/>
              <a:t>their</a:t>
            </a:r>
            <a:r>
              <a:rPr lang="it-IT" sz="2200" b="1" dirty="0" smtClean="0"/>
              <a:t>” </a:t>
            </a:r>
            <a:r>
              <a:rPr lang="it-IT" sz="2200" b="1" dirty="0" err="1" smtClean="0"/>
              <a:t>users</a:t>
            </a:r>
            <a:r>
              <a:rPr lang="it-IT" sz="2200" b="1" dirty="0" smtClean="0"/>
              <a:t> </a:t>
            </a:r>
            <a:r>
              <a:rPr lang="it-IT" sz="2200" b="1" dirty="0" err="1" smtClean="0"/>
              <a:t>as</a:t>
            </a:r>
            <a:r>
              <a:rPr lang="it-IT" sz="2200" b="1" dirty="0" smtClean="0"/>
              <a:t> </a:t>
            </a:r>
            <a:r>
              <a:rPr lang="it-IT" sz="2200" b="1" dirty="0" err="1" smtClean="0"/>
              <a:t>if</a:t>
            </a:r>
            <a:r>
              <a:rPr lang="it-IT" sz="2200" b="1" dirty="0" smtClean="0"/>
              <a:t> </a:t>
            </a:r>
            <a:r>
              <a:rPr lang="it-IT" sz="2200" b="1" dirty="0" err="1" smtClean="0"/>
              <a:t>they</a:t>
            </a:r>
            <a:r>
              <a:rPr lang="it-IT" sz="2200" b="1" dirty="0" smtClean="0"/>
              <a:t> are on the </a:t>
            </a:r>
            <a:r>
              <a:rPr lang="it-IT" sz="2200" b="1" dirty="0" err="1" smtClean="0"/>
              <a:t>backbone</a:t>
            </a:r>
            <a:r>
              <a:rPr lang="mr-IN" sz="2200" b="1" dirty="0" smtClean="0"/>
              <a:t>…</a:t>
            </a:r>
            <a:endParaRPr lang="en-US" sz="2200" b="1" dirty="0" smtClean="0"/>
          </a:p>
          <a:p>
            <a:endParaRPr lang="en-US" sz="2200" b="1" dirty="0"/>
          </a:p>
          <a:p>
            <a:r>
              <a:rPr lang="en-US" sz="2200" b="1" dirty="0" smtClean="0"/>
              <a:t>But THEY ARE NOT!</a:t>
            </a:r>
          </a:p>
          <a:p>
            <a:endParaRPr lang="en-US" sz="2200" b="1" dirty="0"/>
          </a:p>
          <a:p>
            <a:r>
              <a:rPr lang="en-US" sz="2200" b="1" dirty="0" smtClean="0"/>
              <a:t>They are on Local Area Networks, connected to the backbone.</a:t>
            </a:r>
          </a:p>
          <a:p>
            <a:endParaRPr lang="en-US" sz="22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13938" y="6435499"/>
            <a:ext cx="9236501" cy="321240"/>
          </a:xfrm>
        </p:spPr>
        <p:txBody>
          <a:bodyPr/>
          <a:lstStyle/>
          <a:p>
            <a:r>
              <a:rPr lang="en-GB" altLang="en-US" smtClean="0"/>
              <a:t>GARR</a:t>
            </a:r>
            <a:endParaRPr lang="en-GB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9796671" y="6475468"/>
            <a:ext cx="460477" cy="241301"/>
          </a:xfrm>
        </p:spPr>
        <p:txBody>
          <a:bodyPr/>
          <a:lstStyle/>
          <a:p>
            <a:fld id="{3444737D-A49A-471F-B156-E5D64B13EE4D}" type="slidenum">
              <a:rPr lang="en-GB" altLang="en-US" smtClean="0"/>
              <a:pPr/>
              <a:t>6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02503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30473"/>
            <a:ext cx="8686800" cy="515901"/>
          </a:xfrm>
        </p:spPr>
        <p:txBody>
          <a:bodyPr/>
          <a:lstStyle/>
          <a:p>
            <a:r>
              <a:rPr lang="en-GB" sz="3200" dirty="0" smtClean="0"/>
              <a:t>But Campuses LANs are not so bad!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943" y="911088"/>
            <a:ext cx="11278440" cy="5564380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Fast internal fiber connections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Fast network devices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Fully controlled Wireless LAN Services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Efficient ICT and Network Security services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Fast and Powerful PCs and workstations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Efficient access </a:t>
            </a:r>
            <a:r>
              <a:rPr lang="en-US" sz="2800" dirty="0" smtClean="0">
                <a:solidFill>
                  <a:srgbClr val="FF0000"/>
                </a:solidFill>
              </a:rPr>
              <a:t>to</a:t>
            </a:r>
            <a:r>
              <a:rPr lang="en-US" sz="2800" dirty="0" smtClean="0"/>
              <a:t> the network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endParaRPr lang="en-US" sz="2200" b="1" dirty="0" smtClean="0"/>
          </a:p>
          <a:p>
            <a:endParaRPr lang="en-US" sz="22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13938" y="6435499"/>
            <a:ext cx="9236501" cy="321240"/>
          </a:xfrm>
        </p:spPr>
        <p:txBody>
          <a:bodyPr/>
          <a:lstStyle/>
          <a:p>
            <a:r>
              <a:rPr lang="en-GB" altLang="en-US" smtClean="0"/>
              <a:t>GARR</a:t>
            </a:r>
            <a:endParaRPr lang="en-GB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9796671" y="6475468"/>
            <a:ext cx="460477" cy="241301"/>
          </a:xfrm>
        </p:spPr>
        <p:txBody>
          <a:bodyPr/>
          <a:lstStyle/>
          <a:p>
            <a:fld id="{3444737D-A49A-471F-B156-E5D64B13EE4D}" type="slidenum">
              <a:rPr lang="en-GB" altLang="en-US" smtClean="0"/>
              <a:pPr/>
              <a:t>7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001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30473"/>
            <a:ext cx="8686800" cy="515901"/>
          </a:xfrm>
        </p:spPr>
        <p:txBody>
          <a:bodyPr/>
          <a:lstStyle/>
          <a:p>
            <a:r>
              <a:rPr lang="en-GB" sz="3200" dirty="0" smtClean="0"/>
              <a:t>What often happens at the edge?</a:t>
            </a:r>
            <a:endParaRPr lang="en-GB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13938" y="6435499"/>
            <a:ext cx="9236501" cy="321240"/>
          </a:xfrm>
        </p:spPr>
        <p:txBody>
          <a:bodyPr/>
          <a:lstStyle/>
          <a:p>
            <a:r>
              <a:rPr lang="en-GB" altLang="en-US" smtClean="0"/>
              <a:t>GARR</a:t>
            </a:r>
            <a:endParaRPr lang="en-GB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9796671" y="6475468"/>
            <a:ext cx="460477" cy="241301"/>
          </a:xfrm>
        </p:spPr>
        <p:txBody>
          <a:bodyPr/>
          <a:lstStyle/>
          <a:p>
            <a:fld id="{3444737D-A49A-471F-B156-E5D64B13EE4D}" type="slidenum">
              <a:rPr lang="en-GB" altLang="en-US" smtClean="0"/>
              <a:pPr/>
              <a:t>8</a:t>
            </a:fld>
            <a:endParaRPr lang="en-GB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386" y="1184866"/>
            <a:ext cx="8800214" cy="495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17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30473"/>
            <a:ext cx="8686800" cy="515901"/>
          </a:xfrm>
        </p:spPr>
        <p:txBody>
          <a:bodyPr/>
          <a:lstStyle/>
          <a:p>
            <a:r>
              <a:rPr lang="en-GB" sz="3200" dirty="0" smtClean="0"/>
              <a:t>Easy to get out, to reach Paradise!</a:t>
            </a:r>
            <a:endParaRPr lang="en-GB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13938" y="6435499"/>
            <a:ext cx="9236501" cy="321240"/>
          </a:xfrm>
        </p:spPr>
        <p:txBody>
          <a:bodyPr/>
          <a:lstStyle/>
          <a:p>
            <a:r>
              <a:rPr lang="en-GB" altLang="en-US" smtClean="0"/>
              <a:t>GARR</a:t>
            </a:r>
            <a:endParaRPr lang="en-GB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9796671" y="6475468"/>
            <a:ext cx="460477" cy="241301"/>
          </a:xfrm>
        </p:spPr>
        <p:txBody>
          <a:bodyPr/>
          <a:lstStyle/>
          <a:p>
            <a:fld id="{3444737D-A49A-471F-B156-E5D64B13EE4D}" type="slidenum">
              <a:rPr lang="en-GB" altLang="en-US" smtClean="0"/>
              <a:pPr/>
              <a:t>9</a:t>
            </a:fld>
            <a:endParaRPr lang="en-GB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9689" y="906749"/>
            <a:ext cx="7045022" cy="526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82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8_GARR_Template_16-9_v2" id="{BA0A87A8-B6C9-4437-BBFF-DE9EF4C7DC81}" vid="{4E60ADC5-9C24-4552-BAD5-7AE4F0B4F88E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8259</TotalTime>
  <Words>2041</Words>
  <Application>Microsoft Macintosh PowerPoint</Application>
  <PresentationFormat>Widescreen</PresentationFormat>
  <Paragraphs>239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Calibri</vt:lpstr>
      <vt:lpstr>Mangal</vt:lpstr>
      <vt:lpstr>Rockwell</vt:lpstr>
      <vt:lpstr>Segoe UI</vt:lpstr>
      <vt:lpstr>Segoe UI Semilight</vt:lpstr>
      <vt:lpstr>Tahoma</vt:lpstr>
      <vt:lpstr>Arial</vt:lpstr>
      <vt:lpstr>Tema di Office</vt:lpstr>
      <vt:lpstr>Safe or Performant? We want both!</vt:lpstr>
      <vt:lpstr>Which Network do we want to have?</vt:lpstr>
      <vt:lpstr>PowerPoint Presentation</vt:lpstr>
      <vt:lpstr>Research and Education Networks are…</vt:lpstr>
      <vt:lpstr>So why we still hear these comments?</vt:lpstr>
      <vt:lpstr>But where are the users connected?</vt:lpstr>
      <vt:lpstr>But Campuses LANs are not so bad!</vt:lpstr>
      <vt:lpstr>What often happens at the edge?</vt:lpstr>
      <vt:lpstr>Easy to get out, to reach Paradise!</vt:lpstr>
      <vt:lpstr>Not so easy to get in…</vt:lpstr>
      <vt:lpstr>We defend Campuses LAN to protect dumb users…</vt:lpstr>
      <vt:lpstr>Many efficient ”border protection” solutions!</vt:lpstr>
      <vt:lpstr>Which works very well even with very large traffic</vt:lpstr>
      <vt:lpstr>But we are NRENs, and users do different activities…</vt:lpstr>
      <vt:lpstr>Some applications are demanding and unusual</vt:lpstr>
      <vt:lpstr>(Real) stories from the users’ community (1)</vt:lpstr>
      <vt:lpstr>(Real) stories from the users’ community (2)</vt:lpstr>
      <vt:lpstr>(Real) stories from the users’ community (3)</vt:lpstr>
      <vt:lpstr>Is this R&amp;E networking ?</vt:lpstr>
      <vt:lpstr>Or this one?</vt:lpstr>
      <vt:lpstr>Business or general purpouse solutions?</vt:lpstr>
      <vt:lpstr>When the standard solution does not work…</vt:lpstr>
      <vt:lpstr>Talk, collaborate, among different specialists</vt:lpstr>
      <vt:lpstr>Involve IT people in looking for the solution(s) since the beginning</vt:lpstr>
      <vt:lpstr>Explain in detail what the “special service” does on the network</vt:lpstr>
      <vt:lpstr>Create a special area where you run the service</vt:lpstr>
      <vt:lpstr>Make the “strange stuff” machine an “appliance”</vt:lpstr>
      <vt:lpstr>Make the policies friendly to non standard solutions</vt:lpstr>
      <vt:lpstr>It’s a lot of sometimes controversial discussions…</vt:lpstr>
      <vt:lpstr>Thank you</vt:lpstr>
    </vt:vector>
  </TitlesOfParts>
  <Company>Hewlett-Packard Company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GARR e Internet</dc:title>
  <dc:creator>Federico Ruggieri</dc:creator>
  <cp:lastModifiedBy>claudio.allocchio@garr.it</cp:lastModifiedBy>
  <cp:revision>128</cp:revision>
  <dcterms:created xsi:type="dcterms:W3CDTF">2018-05-22T09:17:46Z</dcterms:created>
  <dcterms:modified xsi:type="dcterms:W3CDTF">2019-12-10T17:24:43Z</dcterms:modified>
</cp:coreProperties>
</file>