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diagrams/quickStyle1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diagrams/colors1.xml" ContentType="application/vnd.openxmlformats-officedocument.drawingml.diagramColors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diagrams/layout1.xml" ContentType="application/vnd.openxmlformats-officedocument.drawingml.diagram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diagrams/drawing1.xml" ContentType="application/vnd.ms-office.drawingml.diagramDrawing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65" r:id="rId11"/>
    <p:sldId id="267" r:id="rId12"/>
    <p:sldId id="268" r:id="rId13"/>
    <p:sldId id="270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02" autoAdjust="0"/>
    <p:restoredTop sz="94651" autoAdjust="0"/>
  </p:normalViewPr>
  <p:slideViewPr>
    <p:cSldViewPr snapToGrid="0" snapToObjects="1">
      <p:cViewPr varScale="1">
        <p:scale>
          <a:sx n="97" d="100"/>
          <a:sy n="97" d="100"/>
        </p:scale>
        <p:origin x="-121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printerSettings" Target="printerSettings/printerSettings1.bin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19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35DC92-D287-5B40-B8D9-6334DAFEEACA}" type="doc">
      <dgm:prSet loTypeId="urn:microsoft.com/office/officeart/2005/8/layout/hierarchy4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9BA2DC5-E95A-C046-AB5C-38D06C504F5C}">
      <dgm:prSet phldrT="[Text]"/>
      <dgm:spPr/>
      <dgm:t>
        <a:bodyPr/>
        <a:lstStyle/>
        <a:p>
          <a:r>
            <a:rPr lang="en-US" dirty="0" smtClean="0"/>
            <a:t>Dashboard</a:t>
          </a:r>
          <a:endParaRPr lang="en-US" dirty="0"/>
        </a:p>
      </dgm:t>
    </dgm:pt>
    <dgm:pt modelId="{2CF4BAA0-209C-5442-9CC2-B28AF40A69E7}" type="parTrans" cxnId="{CD78B38D-921A-C849-8A63-D54726455A6D}">
      <dgm:prSet/>
      <dgm:spPr/>
      <dgm:t>
        <a:bodyPr/>
        <a:lstStyle/>
        <a:p>
          <a:endParaRPr lang="en-US"/>
        </a:p>
      </dgm:t>
    </dgm:pt>
    <dgm:pt modelId="{14DB4D79-FED3-ED48-AE3A-B7ABA2F2E515}" type="sibTrans" cxnId="{CD78B38D-921A-C849-8A63-D54726455A6D}">
      <dgm:prSet/>
      <dgm:spPr/>
      <dgm:t>
        <a:bodyPr/>
        <a:lstStyle/>
        <a:p>
          <a:endParaRPr lang="en-US"/>
        </a:p>
      </dgm:t>
    </dgm:pt>
    <dgm:pt modelId="{774CD5B6-F6EF-444F-8760-EE77AC165E17}">
      <dgm:prSet phldrT="[Text]"/>
      <dgm:spPr/>
      <dgm:t>
        <a:bodyPr/>
        <a:lstStyle/>
        <a:p>
          <a:r>
            <a:rPr lang="en-US" dirty="0" err="1" smtClean="0"/>
            <a:t>Shib</a:t>
          </a:r>
          <a:r>
            <a:rPr lang="en-US" dirty="0" smtClean="0"/>
            <a:t> SP</a:t>
          </a:r>
          <a:endParaRPr lang="en-US" dirty="0"/>
        </a:p>
      </dgm:t>
    </dgm:pt>
    <dgm:pt modelId="{DA71154E-9401-E641-9DF7-A4E4C09FEA6B}" type="parTrans" cxnId="{BE051C2F-A79C-3D45-AF46-669B318DA6C4}">
      <dgm:prSet/>
      <dgm:spPr/>
      <dgm:t>
        <a:bodyPr/>
        <a:lstStyle/>
        <a:p>
          <a:endParaRPr lang="en-US"/>
        </a:p>
      </dgm:t>
    </dgm:pt>
    <dgm:pt modelId="{8E67D717-EE74-D942-8A84-828C57B96DEE}" type="sibTrans" cxnId="{BE051C2F-A79C-3D45-AF46-669B318DA6C4}">
      <dgm:prSet/>
      <dgm:spPr/>
      <dgm:t>
        <a:bodyPr/>
        <a:lstStyle/>
        <a:p>
          <a:endParaRPr lang="en-US"/>
        </a:p>
      </dgm:t>
    </dgm:pt>
    <dgm:pt modelId="{567368AE-5D5D-D24F-8094-FC1FB68AC3DB}">
      <dgm:prSet phldrT="[Text]"/>
      <dgm:spPr/>
      <dgm:t>
        <a:bodyPr/>
        <a:lstStyle/>
        <a:p>
          <a:r>
            <a:rPr lang="en-US" dirty="0" smtClean="0"/>
            <a:t>Grouper</a:t>
          </a:r>
          <a:endParaRPr lang="en-US" dirty="0"/>
        </a:p>
      </dgm:t>
    </dgm:pt>
    <dgm:pt modelId="{176898F1-0A78-0D40-8CF6-EA225F81AC32}" type="parTrans" cxnId="{4D943611-7AA7-1A4A-851B-A936C44D776E}">
      <dgm:prSet/>
      <dgm:spPr/>
      <dgm:t>
        <a:bodyPr/>
        <a:lstStyle/>
        <a:p>
          <a:endParaRPr lang="en-US"/>
        </a:p>
      </dgm:t>
    </dgm:pt>
    <dgm:pt modelId="{FCA95121-E7BD-A34C-B5C8-5BEDB3D77C18}" type="sibTrans" cxnId="{4D943611-7AA7-1A4A-851B-A936C44D776E}">
      <dgm:prSet/>
      <dgm:spPr/>
      <dgm:t>
        <a:bodyPr/>
        <a:lstStyle/>
        <a:p>
          <a:endParaRPr lang="en-US"/>
        </a:p>
      </dgm:t>
    </dgm:pt>
    <dgm:pt modelId="{162D56D5-4648-1E4B-B60D-0419E36EA1C5}">
      <dgm:prSet phldrT="[Text]"/>
      <dgm:spPr/>
      <dgm:t>
        <a:bodyPr/>
        <a:lstStyle/>
        <a:p>
          <a:r>
            <a:rPr lang="en-US" dirty="0" smtClean="0"/>
            <a:t>STS</a:t>
          </a:r>
          <a:endParaRPr lang="en-US" dirty="0"/>
        </a:p>
      </dgm:t>
    </dgm:pt>
    <dgm:pt modelId="{76587087-6502-3C4F-BCC1-7B4C2C208EC4}" type="parTrans" cxnId="{C861EFEB-70CA-8C49-84BC-1E6AB3B88E32}">
      <dgm:prSet/>
      <dgm:spPr/>
      <dgm:t>
        <a:bodyPr/>
        <a:lstStyle/>
        <a:p>
          <a:endParaRPr lang="en-US"/>
        </a:p>
      </dgm:t>
    </dgm:pt>
    <dgm:pt modelId="{62EC9717-8BF1-4F42-8830-B97AAE6EEA02}" type="sibTrans" cxnId="{C861EFEB-70CA-8C49-84BC-1E6AB3B88E32}">
      <dgm:prSet/>
      <dgm:spPr/>
      <dgm:t>
        <a:bodyPr/>
        <a:lstStyle/>
        <a:p>
          <a:endParaRPr lang="en-US"/>
        </a:p>
      </dgm:t>
    </dgm:pt>
    <dgm:pt modelId="{1BD15F6F-AE56-C347-9D78-480DE6C28F03}">
      <dgm:prSet phldrT="[Text]"/>
      <dgm:spPr/>
      <dgm:t>
        <a:bodyPr/>
        <a:lstStyle/>
        <a:p>
          <a:r>
            <a:rPr lang="en-US" dirty="0" err="1" smtClean="0"/>
            <a:t>Shib</a:t>
          </a:r>
          <a:r>
            <a:rPr lang="en-US" dirty="0" smtClean="0"/>
            <a:t> </a:t>
          </a:r>
          <a:r>
            <a:rPr lang="en-US" dirty="0" err="1" smtClean="0"/>
            <a:t>IdP</a:t>
          </a:r>
          <a:endParaRPr lang="en-US" dirty="0"/>
        </a:p>
      </dgm:t>
    </dgm:pt>
    <dgm:pt modelId="{B6B1E202-C3A8-D349-A5A0-DA60546894F5}" type="parTrans" cxnId="{8E8B5ABA-0FF6-614D-AEDA-3D0C4B3D29EC}">
      <dgm:prSet/>
      <dgm:spPr/>
      <dgm:t>
        <a:bodyPr/>
        <a:lstStyle/>
        <a:p>
          <a:endParaRPr lang="en-US"/>
        </a:p>
      </dgm:t>
    </dgm:pt>
    <dgm:pt modelId="{50265525-7CEC-C448-8119-23A72CA8555A}" type="sibTrans" cxnId="{8E8B5ABA-0FF6-614D-AEDA-3D0C4B3D29EC}">
      <dgm:prSet/>
      <dgm:spPr/>
      <dgm:t>
        <a:bodyPr/>
        <a:lstStyle/>
        <a:p>
          <a:endParaRPr lang="en-US"/>
        </a:p>
      </dgm:t>
    </dgm:pt>
    <dgm:pt modelId="{A211AEF8-FDB2-6E44-98C3-692E457034E6}">
      <dgm:prSet phldrT="[Text]"/>
      <dgm:spPr/>
      <dgm:t>
        <a:bodyPr/>
        <a:lstStyle/>
        <a:p>
          <a:r>
            <a:rPr lang="en-US" dirty="0" err="1" smtClean="0"/>
            <a:t>LdapPC</a:t>
          </a:r>
          <a:endParaRPr lang="en-US" dirty="0" smtClean="0"/>
        </a:p>
        <a:p>
          <a:r>
            <a:rPr lang="en-US" dirty="0" smtClean="0"/>
            <a:t>Including provisioning</a:t>
          </a:r>
          <a:endParaRPr lang="en-US" dirty="0"/>
        </a:p>
      </dgm:t>
    </dgm:pt>
    <dgm:pt modelId="{4C02E99A-2875-0C43-91FE-5636E3383307}" type="parTrans" cxnId="{5370BABF-BB8D-584F-8028-7CD6907658BC}">
      <dgm:prSet/>
      <dgm:spPr/>
      <dgm:t>
        <a:bodyPr/>
        <a:lstStyle/>
        <a:p>
          <a:endParaRPr lang="en-US"/>
        </a:p>
      </dgm:t>
    </dgm:pt>
    <dgm:pt modelId="{6EE55D32-EAA4-184B-89F8-7B6CB90AC94F}" type="sibTrans" cxnId="{5370BABF-BB8D-584F-8028-7CD6907658BC}">
      <dgm:prSet/>
      <dgm:spPr/>
      <dgm:t>
        <a:bodyPr/>
        <a:lstStyle/>
        <a:p>
          <a:endParaRPr lang="en-US"/>
        </a:p>
      </dgm:t>
    </dgm:pt>
    <dgm:pt modelId="{5DB869B8-D9BA-7A4E-914D-5E0707024DAD}" type="pres">
      <dgm:prSet presAssocID="{FA35DC92-D287-5B40-B8D9-6334DAFEEAC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B9DC8C0-2EAE-EB47-8359-3DE719F50101}" type="pres">
      <dgm:prSet presAssocID="{C9BA2DC5-E95A-C046-AB5C-38D06C504F5C}" presName="vertOne" presStyleCnt="0"/>
      <dgm:spPr/>
    </dgm:pt>
    <dgm:pt modelId="{E18C7521-87B8-2B49-A11E-A83F9855FD1A}" type="pres">
      <dgm:prSet presAssocID="{C9BA2DC5-E95A-C046-AB5C-38D06C504F5C}" presName="txOne" presStyleLbl="node0" presStyleIdx="0" presStyleCnt="1" custScaleX="97182" custScaleY="33956" custLinFactNeighborX="1397" custLinFactNeighborY="-8109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2957ED0-1146-5A44-9E15-107082D18090}" type="pres">
      <dgm:prSet presAssocID="{C9BA2DC5-E95A-C046-AB5C-38D06C504F5C}" presName="parTransOne" presStyleCnt="0"/>
      <dgm:spPr/>
    </dgm:pt>
    <dgm:pt modelId="{B63BAC17-7E43-FF41-AE31-EE8AE700A452}" type="pres">
      <dgm:prSet presAssocID="{C9BA2DC5-E95A-C046-AB5C-38D06C504F5C}" presName="horzOne" presStyleCnt="0"/>
      <dgm:spPr/>
    </dgm:pt>
    <dgm:pt modelId="{8BE7BCF4-F089-CF4E-A49C-1DCD529E0C69}" type="pres">
      <dgm:prSet presAssocID="{774CD5B6-F6EF-444F-8760-EE77AC165E17}" presName="vertTwo" presStyleCnt="0"/>
      <dgm:spPr/>
    </dgm:pt>
    <dgm:pt modelId="{CA4D6076-7F86-4A45-89FC-0B6A69F937B6}" type="pres">
      <dgm:prSet presAssocID="{774CD5B6-F6EF-444F-8760-EE77AC165E17}" presName="txTwo" presStyleLbl="node2" presStyleIdx="0" presStyleCnt="2" custScaleX="99872" custScaleY="5912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BA62A5A-EA46-554F-B0DC-AEB1FBA2F9B4}" type="pres">
      <dgm:prSet presAssocID="{774CD5B6-F6EF-444F-8760-EE77AC165E17}" presName="parTransTwo" presStyleCnt="0"/>
      <dgm:spPr/>
    </dgm:pt>
    <dgm:pt modelId="{4C143C60-96A7-694E-84C5-FADD7DB0405A}" type="pres">
      <dgm:prSet presAssocID="{774CD5B6-F6EF-444F-8760-EE77AC165E17}" presName="horzTwo" presStyleCnt="0"/>
      <dgm:spPr/>
    </dgm:pt>
    <dgm:pt modelId="{55C1BA7B-301B-F54A-B49B-B65398B24782}" type="pres">
      <dgm:prSet presAssocID="{567368AE-5D5D-D24F-8094-FC1FB68AC3DB}" presName="vertThree" presStyleCnt="0"/>
      <dgm:spPr/>
    </dgm:pt>
    <dgm:pt modelId="{AEECA61E-B107-744F-864F-76145FC3097C}" type="pres">
      <dgm:prSet presAssocID="{567368AE-5D5D-D24F-8094-FC1FB68AC3DB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7B5CD7-90F1-8B44-9934-9366088FD64E}" type="pres">
      <dgm:prSet presAssocID="{567368AE-5D5D-D24F-8094-FC1FB68AC3DB}" presName="horzThree" presStyleCnt="0"/>
      <dgm:spPr/>
    </dgm:pt>
    <dgm:pt modelId="{E0C95AF6-363A-6E44-9A8D-BE0A7694E732}" type="pres">
      <dgm:prSet presAssocID="{FCA95121-E7BD-A34C-B5C8-5BEDB3D77C18}" presName="sibSpaceThree" presStyleCnt="0"/>
      <dgm:spPr/>
    </dgm:pt>
    <dgm:pt modelId="{C9EFBF10-3D6E-7F4F-800F-44B78F510755}" type="pres">
      <dgm:prSet presAssocID="{162D56D5-4648-1E4B-B60D-0419E36EA1C5}" presName="vertThree" presStyleCnt="0"/>
      <dgm:spPr/>
    </dgm:pt>
    <dgm:pt modelId="{F9C9ED63-0B98-0F47-A370-37FE794BEBEF}" type="pres">
      <dgm:prSet presAssocID="{162D56D5-4648-1E4B-B60D-0419E36EA1C5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6EE2177-6070-F240-8B60-FCA7D7CDB79C}" type="pres">
      <dgm:prSet presAssocID="{162D56D5-4648-1E4B-B60D-0419E36EA1C5}" presName="horzThree" presStyleCnt="0"/>
      <dgm:spPr/>
    </dgm:pt>
    <dgm:pt modelId="{59F39162-ED34-D347-86CD-D36B616578FA}" type="pres">
      <dgm:prSet presAssocID="{8E67D717-EE74-D942-8A84-828C57B96DEE}" presName="sibSpaceTwo" presStyleCnt="0"/>
      <dgm:spPr/>
    </dgm:pt>
    <dgm:pt modelId="{B421BA8C-15D7-914C-A62A-939C3150007A}" type="pres">
      <dgm:prSet presAssocID="{1BD15F6F-AE56-C347-9D78-480DE6C28F03}" presName="vertTwo" presStyleCnt="0"/>
      <dgm:spPr/>
    </dgm:pt>
    <dgm:pt modelId="{AC5304AD-CFC3-E74E-B8A4-19C136F3C741}" type="pres">
      <dgm:prSet presAssocID="{1BD15F6F-AE56-C347-9D78-480DE6C28F03}" presName="txTwo" presStyleLbl="node2" presStyleIdx="1" presStyleCnt="2" custScaleX="99470" custScaleY="5912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341A469-4469-4F42-A4E0-6AD64DCAA0F3}" type="pres">
      <dgm:prSet presAssocID="{1BD15F6F-AE56-C347-9D78-480DE6C28F03}" presName="parTransTwo" presStyleCnt="0"/>
      <dgm:spPr/>
    </dgm:pt>
    <dgm:pt modelId="{1974CB88-ACC4-4E4C-A818-5ED825BBB789}" type="pres">
      <dgm:prSet presAssocID="{1BD15F6F-AE56-C347-9D78-480DE6C28F03}" presName="horzTwo" presStyleCnt="0"/>
      <dgm:spPr/>
    </dgm:pt>
    <dgm:pt modelId="{3F5D1398-1A0A-1944-AF8F-F761C7EB9B96}" type="pres">
      <dgm:prSet presAssocID="{A211AEF8-FDB2-6E44-98C3-692E457034E6}" presName="vertThree" presStyleCnt="0"/>
      <dgm:spPr/>
    </dgm:pt>
    <dgm:pt modelId="{EB2FC767-C6F7-B943-B134-47596BB01C53}" type="pres">
      <dgm:prSet presAssocID="{A211AEF8-FDB2-6E44-98C3-692E457034E6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F00B2E1-9F9A-4F4C-A7F0-5E6FD0772D42}" type="pres">
      <dgm:prSet presAssocID="{A211AEF8-FDB2-6E44-98C3-692E457034E6}" presName="horzThree" presStyleCnt="0"/>
      <dgm:spPr/>
    </dgm:pt>
  </dgm:ptLst>
  <dgm:cxnLst>
    <dgm:cxn modelId="{BE051C2F-A79C-3D45-AF46-669B318DA6C4}" srcId="{C9BA2DC5-E95A-C046-AB5C-38D06C504F5C}" destId="{774CD5B6-F6EF-444F-8760-EE77AC165E17}" srcOrd="0" destOrd="0" parTransId="{DA71154E-9401-E641-9DF7-A4E4C09FEA6B}" sibTransId="{8E67D717-EE74-D942-8A84-828C57B96DEE}"/>
    <dgm:cxn modelId="{82EF3548-A974-074C-8BCC-D18BCA3BA023}" type="presOf" srcId="{1BD15F6F-AE56-C347-9D78-480DE6C28F03}" destId="{AC5304AD-CFC3-E74E-B8A4-19C136F3C741}" srcOrd="0" destOrd="0" presId="urn:microsoft.com/office/officeart/2005/8/layout/hierarchy4"/>
    <dgm:cxn modelId="{A6A571C1-D1C9-D64C-89A6-A1CED0D1A051}" type="presOf" srcId="{162D56D5-4648-1E4B-B60D-0419E36EA1C5}" destId="{F9C9ED63-0B98-0F47-A370-37FE794BEBEF}" srcOrd="0" destOrd="0" presId="urn:microsoft.com/office/officeart/2005/8/layout/hierarchy4"/>
    <dgm:cxn modelId="{49E8BAF0-D6E9-BD4A-A4FF-6DA56F900970}" type="presOf" srcId="{567368AE-5D5D-D24F-8094-FC1FB68AC3DB}" destId="{AEECA61E-B107-744F-864F-76145FC3097C}" srcOrd="0" destOrd="0" presId="urn:microsoft.com/office/officeart/2005/8/layout/hierarchy4"/>
    <dgm:cxn modelId="{5370BABF-BB8D-584F-8028-7CD6907658BC}" srcId="{1BD15F6F-AE56-C347-9D78-480DE6C28F03}" destId="{A211AEF8-FDB2-6E44-98C3-692E457034E6}" srcOrd="0" destOrd="0" parTransId="{4C02E99A-2875-0C43-91FE-5636E3383307}" sibTransId="{6EE55D32-EAA4-184B-89F8-7B6CB90AC94F}"/>
    <dgm:cxn modelId="{143EA03F-3B28-7A46-A73E-0F79BAB7CB4A}" type="presOf" srcId="{C9BA2DC5-E95A-C046-AB5C-38D06C504F5C}" destId="{E18C7521-87B8-2B49-A11E-A83F9855FD1A}" srcOrd="0" destOrd="0" presId="urn:microsoft.com/office/officeart/2005/8/layout/hierarchy4"/>
    <dgm:cxn modelId="{4D943611-7AA7-1A4A-851B-A936C44D776E}" srcId="{774CD5B6-F6EF-444F-8760-EE77AC165E17}" destId="{567368AE-5D5D-D24F-8094-FC1FB68AC3DB}" srcOrd="0" destOrd="0" parTransId="{176898F1-0A78-0D40-8CF6-EA225F81AC32}" sibTransId="{FCA95121-E7BD-A34C-B5C8-5BEDB3D77C18}"/>
    <dgm:cxn modelId="{5E896908-F8FF-B544-8960-B42EC3B4F365}" type="presOf" srcId="{A211AEF8-FDB2-6E44-98C3-692E457034E6}" destId="{EB2FC767-C6F7-B943-B134-47596BB01C53}" srcOrd="0" destOrd="0" presId="urn:microsoft.com/office/officeart/2005/8/layout/hierarchy4"/>
    <dgm:cxn modelId="{C861EFEB-70CA-8C49-84BC-1E6AB3B88E32}" srcId="{774CD5B6-F6EF-444F-8760-EE77AC165E17}" destId="{162D56D5-4648-1E4B-B60D-0419E36EA1C5}" srcOrd="1" destOrd="0" parTransId="{76587087-6502-3C4F-BCC1-7B4C2C208EC4}" sibTransId="{62EC9717-8BF1-4F42-8830-B97AAE6EEA02}"/>
    <dgm:cxn modelId="{CD78B38D-921A-C849-8A63-D54726455A6D}" srcId="{FA35DC92-D287-5B40-B8D9-6334DAFEEACA}" destId="{C9BA2DC5-E95A-C046-AB5C-38D06C504F5C}" srcOrd="0" destOrd="0" parTransId="{2CF4BAA0-209C-5442-9CC2-B28AF40A69E7}" sibTransId="{14DB4D79-FED3-ED48-AE3A-B7ABA2F2E515}"/>
    <dgm:cxn modelId="{F959482C-6CAC-1D4F-BAA5-1553083B26BD}" type="presOf" srcId="{774CD5B6-F6EF-444F-8760-EE77AC165E17}" destId="{CA4D6076-7F86-4A45-89FC-0B6A69F937B6}" srcOrd="0" destOrd="0" presId="urn:microsoft.com/office/officeart/2005/8/layout/hierarchy4"/>
    <dgm:cxn modelId="{8E8B5ABA-0FF6-614D-AEDA-3D0C4B3D29EC}" srcId="{C9BA2DC5-E95A-C046-AB5C-38D06C504F5C}" destId="{1BD15F6F-AE56-C347-9D78-480DE6C28F03}" srcOrd="1" destOrd="0" parTransId="{B6B1E202-C3A8-D349-A5A0-DA60546894F5}" sibTransId="{50265525-7CEC-C448-8119-23A72CA8555A}"/>
    <dgm:cxn modelId="{85A9FB6B-4721-3F4F-8CE5-5FC5B96305AD}" type="presOf" srcId="{FA35DC92-D287-5B40-B8D9-6334DAFEEACA}" destId="{5DB869B8-D9BA-7A4E-914D-5E0707024DAD}" srcOrd="0" destOrd="0" presId="urn:microsoft.com/office/officeart/2005/8/layout/hierarchy4"/>
    <dgm:cxn modelId="{53F5AF69-54D5-584F-8DE9-1A6B81992C22}" type="presParOf" srcId="{5DB869B8-D9BA-7A4E-914D-5E0707024DAD}" destId="{1B9DC8C0-2EAE-EB47-8359-3DE719F50101}" srcOrd="0" destOrd="0" presId="urn:microsoft.com/office/officeart/2005/8/layout/hierarchy4"/>
    <dgm:cxn modelId="{A693B940-D9FF-7844-8DFA-765360DDA819}" type="presParOf" srcId="{1B9DC8C0-2EAE-EB47-8359-3DE719F50101}" destId="{E18C7521-87B8-2B49-A11E-A83F9855FD1A}" srcOrd="0" destOrd="0" presId="urn:microsoft.com/office/officeart/2005/8/layout/hierarchy4"/>
    <dgm:cxn modelId="{CDC122DD-60AF-0843-B332-8D43CFBB2A94}" type="presParOf" srcId="{1B9DC8C0-2EAE-EB47-8359-3DE719F50101}" destId="{42957ED0-1146-5A44-9E15-107082D18090}" srcOrd="1" destOrd="0" presId="urn:microsoft.com/office/officeart/2005/8/layout/hierarchy4"/>
    <dgm:cxn modelId="{B7E629F5-1FB0-DB45-AD55-2426484F2703}" type="presParOf" srcId="{1B9DC8C0-2EAE-EB47-8359-3DE719F50101}" destId="{B63BAC17-7E43-FF41-AE31-EE8AE700A452}" srcOrd="2" destOrd="0" presId="urn:microsoft.com/office/officeart/2005/8/layout/hierarchy4"/>
    <dgm:cxn modelId="{76556D01-01D6-EC4F-963F-8C958027514A}" type="presParOf" srcId="{B63BAC17-7E43-FF41-AE31-EE8AE700A452}" destId="{8BE7BCF4-F089-CF4E-A49C-1DCD529E0C69}" srcOrd="0" destOrd="0" presId="urn:microsoft.com/office/officeart/2005/8/layout/hierarchy4"/>
    <dgm:cxn modelId="{D5598D27-D25D-3547-9DD9-E01529AA3766}" type="presParOf" srcId="{8BE7BCF4-F089-CF4E-A49C-1DCD529E0C69}" destId="{CA4D6076-7F86-4A45-89FC-0B6A69F937B6}" srcOrd="0" destOrd="0" presId="urn:microsoft.com/office/officeart/2005/8/layout/hierarchy4"/>
    <dgm:cxn modelId="{5D22CF44-CA89-CC4E-9927-93D48AB4DB8C}" type="presParOf" srcId="{8BE7BCF4-F089-CF4E-A49C-1DCD529E0C69}" destId="{4BA62A5A-EA46-554F-B0DC-AEB1FBA2F9B4}" srcOrd="1" destOrd="0" presId="urn:microsoft.com/office/officeart/2005/8/layout/hierarchy4"/>
    <dgm:cxn modelId="{059E19BF-835E-174C-8499-2591416ED8A5}" type="presParOf" srcId="{8BE7BCF4-F089-CF4E-A49C-1DCD529E0C69}" destId="{4C143C60-96A7-694E-84C5-FADD7DB0405A}" srcOrd="2" destOrd="0" presId="urn:microsoft.com/office/officeart/2005/8/layout/hierarchy4"/>
    <dgm:cxn modelId="{EC24EB20-CA8B-9043-835A-A05F98C65B32}" type="presParOf" srcId="{4C143C60-96A7-694E-84C5-FADD7DB0405A}" destId="{55C1BA7B-301B-F54A-B49B-B65398B24782}" srcOrd="0" destOrd="0" presId="urn:microsoft.com/office/officeart/2005/8/layout/hierarchy4"/>
    <dgm:cxn modelId="{264432F3-F86C-9A42-88B5-3B6BE26B2C05}" type="presParOf" srcId="{55C1BA7B-301B-F54A-B49B-B65398B24782}" destId="{AEECA61E-B107-744F-864F-76145FC3097C}" srcOrd="0" destOrd="0" presId="urn:microsoft.com/office/officeart/2005/8/layout/hierarchy4"/>
    <dgm:cxn modelId="{D41D4718-9AE9-8842-AD8D-DACC8D8012D3}" type="presParOf" srcId="{55C1BA7B-301B-F54A-B49B-B65398B24782}" destId="{317B5CD7-90F1-8B44-9934-9366088FD64E}" srcOrd="1" destOrd="0" presId="urn:microsoft.com/office/officeart/2005/8/layout/hierarchy4"/>
    <dgm:cxn modelId="{3E82A24A-9849-3B42-9EE0-EF84E964F52A}" type="presParOf" srcId="{4C143C60-96A7-694E-84C5-FADD7DB0405A}" destId="{E0C95AF6-363A-6E44-9A8D-BE0A7694E732}" srcOrd="1" destOrd="0" presId="urn:microsoft.com/office/officeart/2005/8/layout/hierarchy4"/>
    <dgm:cxn modelId="{EF953D88-C0B0-204A-91D6-60A616715B9E}" type="presParOf" srcId="{4C143C60-96A7-694E-84C5-FADD7DB0405A}" destId="{C9EFBF10-3D6E-7F4F-800F-44B78F510755}" srcOrd="2" destOrd="0" presId="urn:microsoft.com/office/officeart/2005/8/layout/hierarchy4"/>
    <dgm:cxn modelId="{79A8330A-A708-994B-8722-A93C077C4D43}" type="presParOf" srcId="{C9EFBF10-3D6E-7F4F-800F-44B78F510755}" destId="{F9C9ED63-0B98-0F47-A370-37FE794BEBEF}" srcOrd="0" destOrd="0" presId="urn:microsoft.com/office/officeart/2005/8/layout/hierarchy4"/>
    <dgm:cxn modelId="{21A31B8D-5487-3F4A-A225-5B1D557673E4}" type="presParOf" srcId="{C9EFBF10-3D6E-7F4F-800F-44B78F510755}" destId="{F6EE2177-6070-F240-8B60-FCA7D7CDB79C}" srcOrd="1" destOrd="0" presId="urn:microsoft.com/office/officeart/2005/8/layout/hierarchy4"/>
    <dgm:cxn modelId="{A1B88935-F7BF-394B-9E8C-CD90BACF851E}" type="presParOf" srcId="{B63BAC17-7E43-FF41-AE31-EE8AE700A452}" destId="{59F39162-ED34-D347-86CD-D36B616578FA}" srcOrd="1" destOrd="0" presId="urn:microsoft.com/office/officeart/2005/8/layout/hierarchy4"/>
    <dgm:cxn modelId="{433D5CE5-1928-2644-A95B-06E2D62258D6}" type="presParOf" srcId="{B63BAC17-7E43-FF41-AE31-EE8AE700A452}" destId="{B421BA8C-15D7-914C-A62A-939C3150007A}" srcOrd="2" destOrd="0" presId="urn:microsoft.com/office/officeart/2005/8/layout/hierarchy4"/>
    <dgm:cxn modelId="{8A638E67-9105-E046-94C1-D7447A51EEEF}" type="presParOf" srcId="{B421BA8C-15D7-914C-A62A-939C3150007A}" destId="{AC5304AD-CFC3-E74E-B8A4-19C136F3C741}" srcOrd="0" destOrd="0" presId="urn:microsoft.com/office/officeart/2005/8/layout/hierarchy4"/>
    <dgm:cxn modelId="{F057CD8A-8090-D84D-A270-919C2BFD6950}" type="presParOf" srcId="{B421BA8C-15D7-914C-A62A-939C3150007A}" destId="{6341A469-4469-4F42-A4E0-6AD64DCAA0F3}" srcOrd="1" destOrd="0" presId="urn:microsoft.com/office/officeart/2005/8/layout/hierarchy4"/>
    <dgm:cxn modelId="{552F982B-4520-6644-BDAB-59756713D4B5}" type="presParOf" srcId="{B421BA8C-15D7-914C-A62A-939C3150007A}" destId="{1974CB88-ACC4-4E4C-A818-5ED825BBB789}" srcOrd="2" destOrd="0" presId="urn:microsoft.com/office/officeart/2005/8/layout/hierarchy4"/>
    <dgm:cxn modelId="{3F755344-16F7-CC41-9B4B-453BDD338AE5}" type="presParOf" srcId="{1974CB88-ACC4-4E4C-A818-5ED825BBB789}" destId="{3F5D1398-1A0A-1944-AF8F-F761C7EB9B96}" srcOrd="0" destOrd="0" presId="urn:microsoft.com/office/officeart/2005/8/layout/hierarchy4"/>
    <dgm:cxn modelId="{29C7D3F3-C93C-DC44-B0AF-D4C54D5F4B12}" type="presParOf" srcId="{3F5D1398-1A0A-1944-AF8F-F761C7EB9B96}" destId="{EB2FC767-C6F7-B943-B134-47596BB01C53}" srcOrd="0" destOrd="0" presId="urn:microsoft.com/office/officeart/2005/8/layout/hierarchy4"/>
    <dgm:cxn modelId="{F42E3FEB-48E4-6648-8D99-9BE0C35ED702}" type="presParOf" srcId="{3F5D1398-1A0A-1944-AF8F-F761C7EB9B96}" destId="{4F00B2E1-9F9A-4F4C-A7F0-5E6FD0772D4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18C7521-87B8-2B49-A11E-A83F9855FD1A}">
      <dsp:nvSpPr>
        <dsp:cNvPr id="0" name=""/>
        <dsp:cNvSpPr/>
      </dsp:nvSpPr>
      <dsp:spPr>
        <a:xfrm>
          <a:off x="174132" y="0"/>
          <a:ext cx="6006275" cy="5553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tint val="100000"/>
                <a:shade val="60000"/>
                <a:alpha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2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>
          <a:reflection blurRad="101600" stA="26000" endPos="20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Dashboard</a:t>
          </a:r>
          <a:endParaRPr lang="en-US" sz="2400" kern="1200" dirty="0"/>
        </a:p>
      </dsp:txBody>
      <dsp:txXfrm>
        <a:off x="174132" y="0"/>
        <a:ext cx="6006275" cy="555357"/>
      </dsp:txXfrm>
    </dsp:sp>
    <dsp:sp modelId="{CA4D6076-7F86-4A45-89FC-0B6A69F937B6}">
      <dsp:nvSpPr>
        <dsp:cNvPr id="0" name=""/>
        <dsp:cNvSpPr/>
      </dsp:nvSpPr>
      <dsp:spPr>
        <a:xfrm>
          <a:off x="9320" y="719157"/>
          <a:ext cx="4024215" cy="9670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tint val="100000"/>
                <a:shade val="60000"/>
                <a:alpha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2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>
          <a:reflection blurRad="101600" stA="26000" endPos="20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Shib</a:t>
          </a:r>
          <a:r>
            <a:rPr lang="en-US" sz="2400" kern="1200" dirty="0" smtClean="0"/>
            <a:t> SP</a:t>
          </a:r>
          <a:endParaRPr lang="en-US" sz="2400" kern="1200" dirty="0"/>
        </a:p>
      </dsp:txBody>
      <dsp:txXfrm>
        <a:off x="9320" y="719157"/>
        <a:ext cx="4024215" cy="967001"/>
      </dsp:txXfrm>
    </dsp:sp>
    <dsp:sp modelId="{AEECA61E-B107-744F-864F-76145FC3097C}">
      <dsp:nvSpPr>
        <dsp:cNvPr id="0" name=""/>
        <dsp:cNvSpPr/>
      </dsp:nvSpPr>
      <dsp:spPr>
        <a:xfrm>
          <a:off x="6741" y="1848601"/>
          <a:ext cx="1973248" cy="16355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tint val="100000"/>
                <a:shade val="60000"/>
                <a:alpha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2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>
          <a:reflection blurRad="101600" stA="26000" endPos="20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Grouper</a:t>
          </a:r>
          <a:endParaRPr lang="en-US" sz="2400" kern="1200" dirty="0"/>
        </a:p>
      </dsp:txBody>
      <dsp:txXfrm>
        <a:off x="6741" y="1848601"/>
        <a:ext cx="1973248" cy="1635519"/>
      </dsp:txXfrm>
    </dsp:sp>
    <dsp:sp modelId="{F9C9ED63-0B98-0F47-A370-37FE794BEBEF}">
      <dsp:nvSpPr>
        <dsp:cNvPr id="0" name=""/>
        <dsp:cNvSpPr/>
      </dsp:nvSpPr>
      <dsp:spPr>
        <a:xfrm>
          <a:off x="2062866" y="1848601"/>
          <a:ext cx="1973248" cy="16355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tint val="100000"/>
                <a:shade val="60000"/>
                <a:alpha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2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>
          <a:reflection blurRad="101600" stA="26000" endPos="20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STS</a:t>
          </a:r>
          <a:endParaRPr lang="en-US" sz="2400" kern="1200" dirty="0"/>
        </a:p>
      </dsp:txBody>
      <dsp:txXfrm>
        <a:off x="2062866" y="1848601"/>
        <a:ext cx="1973248" cy="1635519"/>
      </dsp:txXfrm>
    </dsp:sp>
    <dsp:sp modelId="{AC5304AD-CFC3-E74E-B8A4-19C136F3C741}">
      <dsp:nvSpPr>
        <dsp:cNvPr id="0" name=""/>
        <dsp:cNvSpPr/>
      </dsp:nvSpPr>
      <dsp:spPr>
        <a:xfrm>
          <a:off x="4207097" y="719157"/>
          <a:ext cx="1962790" cy="9670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tint val="100000"/>
                <a:shade val="60000"/>
                <a:alpha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2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>
          <a:reflection blurRad="101600" stA="26000" endPos="20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Shib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IdP</a:t>
          </a:r>
          <a:endParaRPr lang="en-US" sz="2400" kern="1200" dirty="0"/>
        </a:p>
      </dsp:txBody>
      <dsp:txXfrm>
        <a:off x="4207097" y="719157"/>
        <a:ext cx="1962790" cy="967001"/>
      </dsp:txXfrm>
    </dsp:sp>
    <dsp:sp modelId="{EB2FC767-C6F7-B943-B134-47596BB01C53}">
      <dsp:nvSpPr>
        <dsp:cNvPr id="0" name=""/>
        <dsp:cNvSpPr/>
      </dsp:nvSpPr>
      <dsp:spPr>
        <a:xfrm>
          <a:off x="4201868" y="1848601"/>
          <a:ext cx="1973248" cy="16355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tint val="100000"/>
                <a:shade val="60000"/>
                <a:alpha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2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>
          <a:reflection blurRad="101600" stA="26000" endPos="20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LdapPC</a:t>
          </a:r>
          <a:endParaRPr lang="en-US" sz="24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Including provisioning</a:t>
          </a:r>
          <a:endParaRPr lang="en-US" sz="2400" kern="1200" dirty="0"/>
        </a:p>
      </dsp:txBody>
      <dsp:txXfrm>
        <a:off x="4201868" y="1848601"/>
        <a:ext cx="1973248" cy="16355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69948" y="609600"/>
            <a:ext cx="5404104" cy="3282696"/>
          </a:xfrm>
          <a:prstGeom prst="roundRect">
            <a:avLst>
              <a:gd name="adj" fmla="val 10522"/>
            </a:avLst>
          </a:prstGeom>
          <a:ln w="57150">
            <a:solidFill>
              <a:schemeClr val="bg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none"/>
        </p:style>
        <p:txBody>
          <a:bodyPr vert="horz" lIns="91440" tIns="182880" rIns="91440" bIns="18288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>
            <a:lvl1pPr marL="342900" indent="-342900" algn="ctr" defTabSz="914400" rtl="0" eaLnBrk="1" latinLnBrk="0" hangingPunct="1">
              <a:lnSpc>
                <a:spcPts val="5200"/>
              </a:lnSpc>
              <a:spcBef>
                <a:spcPts val="2000"/>
              </a:spcBef>
              <a:buSzPct val="80000"/>
              <a:buFont typeface="Wingdings" pitchFamily="2" charset="2"/>
              <a:buNone/>
              <a:defRPr sz="5400" b="1" kern="1200" baseline="0">
                <a:gradFill>
                  <a:gsLst>
                    <a:gs pos="50000">
                      <a:schemeClr val="bg1">
                        <a:lumMod val="85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191000"/>
            <a:ext cx="5029200" cy="1447800"/>
          </a:xfrm>
          <a:effectLst/>
        </p:spPr>
        <p:txBody>
          <a:bodyPr vert="horz" lIns="91440" tIns="45720" rIns="91440" bIns="4572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>
            <a:lvl1pPr marL="0" indent="0" algn="ctr" defTabSz="914400" rtl="0" eaLnBrk="1" latinLnBrk="0" hangingPunct="1">
              <a:spcBef>
                <a:spcPts val="0"/>
              </a:spcBef>
              <a:buSzPct val="80000"/>
              <a:buFont typeface="Wingdings" pitchFamily="2" charset="2"/>
              <a:buNone/>
              <a:defRPr sz="2000" b="1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24CD-110A-3940-AE4F-22D4A6081BD8}" type="datetimeFigureOut">
              <a:rPr lang="en-US" smtClean="0"/>
              <a:t>4/19/10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034E-8FE0-534F-BCD8-B7D9504BC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24CD-110A-3940-AE4F-22D4A6081BD8}" type="datetimeFigureOut">
              <a:rPr lang="en-US" smtClean="0"/>
              <a:t>4/19/10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034E-8FE0-534F-BCD8-B7D9504BC04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91670" y="793376"/>
            <a:ext cx="3807293" cy="968189"/>
          </a:xfrm>
          <a:scene3d>
            <a:camera prst="orthographicFront"/>
            <a:lightRig rig="chilly" dir="t"/>
          </a:scene3d>
          <a:sp3d extrusionH="12700">
            <a:extrusionClr>
              <a:schemeClr val="bg1"/>
            </a:extrusionClr>
          </a:sp3d>
        </p:spPr>
        <p:txBody>
          <a:bodyPr vert="horz" lIns="91440" tIns="45720" rIns="91440" bIns="45720" rtlCol="0" anchor="b">
            <a:noAutofit/>
            <a:sp3d extrusionH="12700">
              <a:extrusionClr>
                <a:schemeClr val="bg1"/>
              </a:extrusionClr>
            </a:sp3d>
          </a:bodyPr>
          <a:lstStyle>
            <a:lvl1pPr algn="l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b="1" kern="1200" baseline="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591670" y="1748118"/>
            <a:ext cx="3807293" cy="3585882"/>
          </a:xfrm>
          <a:effectLst/>
        </p:spPr>
        <p:txBody>
          <a:bodyPr vert="horz" lIns="91440" tIns="45720" rIns="91440" bIns="4572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>
            <a:lvl1pPr marL="0" indent="0">
              <a:lnSpc>
                <a:spcPct val="110000"/>
              </a:lnSpc>
              <a:buNone/>
              <a:defRPr sz="2000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800600" y="671514"/>
            <a:ext cx="3810000" cy="4599734"/>
          </a:xfrm>
          <a:prstGeom prst="roundRect">
            <a:avLst>
              <a:gd name="adj" fmla="val 4391"/>
            </a:avLst>
          </a:prstGeom>
          <a:noFill/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vert="horz" lIns="91440" tIns="45720" rIns="91440" bIns="45720" rtlCol="0">
            <a:noAutofit/>
            <a:scene3d>
              <a:camera prst="orthographicFront"/>
              <a:lightRig rig="chilly" dir="t"/>
            </a:scene3d>
            <a:sp3d extrusionH="6350">
              <a:bevelT w="19050" h="12700" prst="softRound"/>
              <a:extrusionClr>
                <a:schemeClr val="bg1"/>
              </a:extrusionClr>
            </a:sp3d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SzPct val="80000"/>
              <a:buFont typeface="Wingdings" pitchFamily="2" charset="2"/>
              <a:buNone/>
              <a:defRPr sz="2400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>
                  <a:innerShdw blurRad="63500" dist="25400" dir="10800000">
                    <a:schemeClr val="bg1">
                      <a:alpha val="50000"/>
                    </a:schemeClr>
                  </a:inn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30306"/>
            <a:ext cx="5484813" cy="1143000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47839"/>
            <a:ext cx="7823200" cy="4316411"/>
          </a:xfrm>
        </p:spPr>
        <p:txBody>
          <a:bodyPr vert="eaVert"/>
          <a:lstStyle>
            <a:lvl1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1pPr>
            <a:lvl2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2pPr>
            <a:lvl3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3pPr>
            <a:lvl4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4pPr>
            <a:lvl5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24CD-110A-3940-AE4F-22D4A6081BD8}" type="datetimeFigureOut">
              <a:rPr lang="en-US" smtClean="0"/>
              <a:t>4/19/10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034E-8FE0-534F-BCD8-B7D9504BC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72082" y="389966"/>
            <a:ext cx="1524000" cy="5736198"/>
          </a:xfrm>
        </p:spPr>
        <p:txBody>
          <a:bodyPr vert="eaVert"/>
          <a:lstStyle>
            <a:lvl1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399" y="644525"/>
            <a:ext cx="6399213" cy="5419726"/>
          </a:xfrm>
        </p:spPr>
        <p:txBody>
          <a:bodyPr vert="eaVert"/>
          <a:lstStyle>
            <a:lvl1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1pPr>
            <a:lvl2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2pPr>
            <a:lvl3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3pPr>
            <a:lvl4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4pPr>
            <a:lvl5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24CD-110A-3940-AE4F-22D4A6081BD8}" type="datetimeFigureOut">
              <a:rPr lang="en-US" smtClean="0"/>
              <a:t>4/19/10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034E-8FE0-534F-BCD8-B7D9504BC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24CD-110A-3940-AE4F-22D4A6081BD8}" type="datetimeFigureOut">
              <a:rPr lang="en-US" smtClean="0"/>
              <a:t>4/19/10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034E-8FE0-534F-BCD8-B7D9504BC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1881187" y="631824"/>
            <a:ext cx="5407025" cy="3281363"/>
          </a:xfrm>
          <a:prstGeom prst="roundRect">
            <a:avLst>
              <a:gd name="adj" fmla="val 8881"/>
            </a:avLst>
          </a:prstGeom>
          <a:noFill/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368" y="4495800"/>
            <a:ext cx="7827264" cy="1219200"/>
          </a:xfrm>
        </p:spPr>
        <p:txBody>
          <a:bodyPr anchor="b" anchorCtr="0">
            <a:noAutofit/>
          </a:bodyPr>
          <a:lstStyle>
            <a:lvl1pPr>
              <a:lnSpc>
                <a:spcPts val="5200"/>
              </a:lnSpc>
              <a:defRPr sz="4800" b="1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" y="5715000"/>
            <a:ext cx="7827264" cy="501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b="1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21132"/>
            <a:ext cx="2133600" cy="300318"/>
          </a:xfrm>
        </p:spPr>
        <p:txBody>
          <a:bodyPr/>
          <a:lstStyle>
            <a:lvl1pPr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5D324CD-110A-3940-AE4F-22D4A6081BD8}" type="datetimeFigureOut">
              <a:rPr lang="en-US" smtClean="0"/>
              <a:t>4/19/10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12541"/>
            <a:ext cx="2895600" cy="300318"/>
          </a:xfrm>
        </p:spPr>
        <p:txBody>
          <a:bodyPr/>
          <a:lstStyle>
            <a:lvl1pPr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12541"/>
            <a:ext cx="2133600" cy="300318"/>
          </a:xfrm>
        </p:spPr>
        <p:txBody>
          <a:bodyPr/>
          <a:lstStyle>
            <a:lvl1pPr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B95034E-8FE0-534F-BCD8-B7D9504BC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2424953"/>
            <a:ext cx="7823200" cy="1474788"/>
          </a:xfrm>
        </p:spPr>
        <p:txBody>
          <a:bodyPr anchor="b" anchorCtr="0"/>
          <a:lstStyle>
            <a:lvl1pPr algn="ctr">
              <a:defRPr sz="4800" b="1" cap="none" baseline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3100" y="3913188"/>
            <a:ext cx="7823200" cy="55469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SzPct val="80000"/>
              <a:buFont typeface="Wingdings" pitchFamily="2" charset="2"/>
              <a:buNone/>
              <a:defRPr sz="2000" b="1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24CD-110A-3940-AE4F-22D4A6081BD8}" type="datetimeFigureOut">
              <a:rPr lang="en-US" smtClean="0"/>
              <a:t>4/19/10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034E-8FE0-534F-BCD8-B7D9504BC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47838"/>
            <a:ext cx="3563470" cy="4316786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747838"/>
            <a:ext cx="3565526" cy="4316786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24CD-110A-3940-AE4F-22D4A6081BD8}" type="datetimeFigureOut">
              <a:rPr lang="en-US" smtClean="0"/>
              <a:t>4/19/10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034E-8FE0-534F-BCD8-B7D9504BC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398" y="1515035"/>
            <a:ext cx="3566160" cy="639762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398" y="2271713"/>
            <a:ext cx="3566160" cy="3792911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8471" y="1515035"/>
            <a:ext cx="3566160" cy="639762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471" y="2271713"/>
            <a:ext cx="3566160" cy="3792911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24CD-110A-3940-AE4F-22D4A6081BD8}" type="datetimeFigureOut">
              <a:rPr lang="en-US" smtClean="0"/>
              <a:t>4/19/10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034E-8FE0-534F-BCD8-B7D9504BC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24CD-110A-3940-AE4F-22D4A6081BD8}" type="datetimeFigureOut">
              <a:rPr lang="en-US" smtClean="0"/>
              <a:t>4/19/10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034E-8FE0-534F-BCD8-B7D9504BC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24CD-110A-3940-AE4F-22D4A6081BD8}" type="datetimeFigureOut">
              <a:rPr lang="en-US" smtClean="0"/>
              <a:t>4/19/10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034E-8FE0-534F-BCD8-B7D9504BC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670" y="793376"/>
            <a:ext cx="3794760" cy="968189"/>
          </a:xfrm>
        </p:spPr>
        <p:txBody>
          <a:bodyPr anchor="b"/>
          <a:lstStyle>
            <a:lvl1pPr algn="l">
              <a:lnSpc>
                <a:spcPts val="40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658906"/>
            <a:ext cx="3794760" cy="5405719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>
                <a:effectLst/>
              </a:defRPr>
            </a:lvl1pPr>
            <a:lvl2pPr>
              <a:spcBef>
                <a:spcPts val="2000"/>
              </a:spcBef>
              <a:defRPr sz="2000">
                <a:effectLst/>
              </a:defRPr>
            </a:lvl2pPr>
            <a:lvl3pPr>
              <a:spcBef>
                <a:spcPts val="2000"/>
              </a:spcBef>
              <a:defRPr sz="1800">
                <a:effectLst/>
              </a:defRPr>
            </a:lvl3pPr>
            <a:lvl4pPr>
              <a:spcBef>
                <a:spcPts val="2000"/>
              </a:spcBef>
              <a:defRPr sz="1800">
                <a:effectLst/>
              </a:defRPr>
            </a:lvl4pPr>
            <a:lvl5pPr>
              <a:spcBef>
                <a:spcPts val="2000"/>
              </a:spcBef>
              <a:defRPr sz="1800">
                <a:effectLst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1670" y="1748118"/>
            <a:ext cx="3794760" cy="38144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000"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24CD-110A-3940-AE4F-22D4A6081BD8}" type="datetimeFigureOut">
              <a:rPr lang="en-US" smtClean="0"/>
              <a:t>4/19/10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034E-8FE0-534F-BCD8-B7D9504BC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228601"/>
            <a:ext cx="7313613" cy="1264024"/>
          </a:xfrm>
          <a:prstGeom prst="rect">
            <a:avLst/>
          </a:prstGeom>
          <a:scene3d>
            <a:camera prst="orthographicFront"/>
            <a:lightRig rig="chilly" dir="t"/>
          </a:scene3d>
          <a:sp3d extrusionH="12700">
            <a:extrusionClr>
              <a:schemeClr val="bg1"/>
            </a:extrusionClr>
          </a:sp3d>
        </p:spPr>
        <p:txBody>
          <a:bodyPr vert="horz" lIns="91440" tIns="45720" rIns="91440" bIns="45720" rtlCol="0" anchor="ctr">
            <a:noAutofit/>
            <a:sp3d extrusionH="12700">
              <a:extrusionClr>
                <a:schemeClr val="bg1"/>
              </a:extrusionClr>
            </a:sp3d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47838"/>
            <a:ext cx="7313613" cy="4303338"/>
          </a:xfrm>
          <a:prstGeom prst="rect">
            <a:avLst/>
          </a:prstGeom>
          <a:effectLst/>
        </p:spPr>
        <p:txBody>
          <a:bodyPr vert="horz" lIns="91440" tIns="45720" rIns="91440" bIns="4572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225988"/>
            <a:ext cx="2133600" cy="277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95D324CD-110A-3940-AE4F-22D4A6081BD8}" type="datetimeFigureOut">
              <a:rPr lang="en-US" smtClean="0"/>
              <a:t>4/19/10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225988"/>
            <a:ext cx="2895600" cy="277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1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225988"/>
            <a:ext cx="2133600" cy="277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4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7B95034E-8FE0-534F-BCD8-B7D9504BC04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lnSpc>
          <a:spcPts val="5600"/>
        </a:lnSpc>
        <a:spcBef>
          <a:spcPct val="0"/>
        </a:spcBef>
        <a:buNone/>
        <a:defRPr sz="5400" b="1" kern="1200" baseline="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SzPct val="80000"/>
        <a:buFont typeface="Wingdings" pitchFamily="2" charset="2"/>
        <a:buChar char="l"/>
        <a:defRPr sz="24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ct val="20000"/>
        </a:spcBef>
        <a:buSzPct val="80000"/>
        <a:buFont typeface="Wingdings" pitchFamily="2" charset="2"/>
        <a:buChar char="l"/>
        <a:defRPr sz="22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ct val="20000"/>
        </a:spcBef>
        <a:buSzPct val="80000"/>
        <a:buFont typeface="Wingdings" pitchFamily="2" charset="2"/>
        <a:buChar char="l"/>
        <a:defRPr sz="20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ct val="20000"/>
        </a:spcBef>
        <a:buSzPct val="80000"/>
        <a:buFont typeface="Wingdings" pitchFamily="2" charset="2"/>
        <a:buChar char="l"/>
        <a:defRPr sz="18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ct val="20000"/>
        </a:spcBef>
        <a:buSzPct val="80000"/>
        <a:buFont typeface="Wingdings" pitchFamily="2" charset="2"/>
        <a:buChar char="l"/>
        <a:defRPr sz="18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6" Type="http://schemas.microsoft.com/office/2007/relationships/diagramDrawing" Target="../diagrams/drawing1.xml"/><Relationship Id="rId4" Type="http://schemas.openxmlformats.org/officeDocument/2006/relationships/diagramQuickStyle" Target="../diagrams/quickStyle1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1.xml"/><Relationship Id="rId3" Type="http://schemas.openxmlformats.org/officeDocument/2006/relationships/diagramLayout" Target="../diagrams/layout1.xml"/><Relationship Id="rId5" Type="http://schemas.openxmlformats.org/officeDocument/2006/relationships/diagramColors" Target="../diagrams/colors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middleware.internet2.edu/co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Federated Collaboration Approaches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COmanage</a:t>
            </a:r>
            <a:endParaRPr lang="en-US" dirty="0" smtClean="0"/>
          </a:p>
          <a:p>
            <a:r>
              <a:rPr lang="en-US" dirty="0" err="1" smtClean="0"/>
              <a:t>SURFNet</a:t>
            </a:r>
            <a:r>
              <a:rPr lang="en-US" dirty="0" smtClean="0"/>
              <a:t> </a:t>
            </a:r>
            <a:r>
              <a:rPr lang="en-US" dirty="0" err="1" smtClean="0"/>
              <a:t>eduSocial</a:t>
            </a:r>
            <a:endParaRPr lang="en-US" dirty="0" smtClean="0"/>
          </a:p>
          <a:p>
            <a:r>
              <a:rPr lang="en-US" dirty="0" smtClean="0"/>
              <a:t>Google Apps for Education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>
                <a:ea typeface="ＭＳ Ｐゴシック" pitchFamily="-108" charset="-128"/>
                <a:cs typeface="ＭＳ Ｐゴシック" pitchFamily="-108" charset="-128"/>
              </a:rPr>
              <a:t>COmanage</a:t>
            </a:r>
            <a:r>
              <a:rPr lang="en-US" sz="4000" dirty="0" smtClean="0">
                <a:ea typeface="ＭＳ Ｐゴシック" pitchFamily="-108" charset="-128"/>
                <a:cs typeface="ＭＳ Ｐゴシック" pitchFamily="-108" charset="-128"/>
              </a:rPr>
              <a:t> </a:t>
            </a:r>
            <a:r>
              <a:rPr lang="en-US" sz="4000" dirty="0" smtClean="0">
                <a:ea typeface="ＭＳ Ｐゴシック" pitchFamily="-108" charset="-128"/>
                <a:cs typeface="ＭＳ Ｐゴシック" pitchFamily="-108" charset="-128"/>
              </a:rPr>
              <a:t>Elements</a:t>
            </a:r>
          </a:p>
        </p:txBody>
      </p:sp>
      <p:graphicFrame>
        <p:nvGraphicFramePr>
          <p:cNvPr id="7" name="Diagram 6"/>
          <p:cNvGraphicFramePr/>
          <p:nvPr/>
        </p:nvGraphicFramePr>
        <p:xfrm>
          <a:off x="1481071" y="1686261"/>
          <a:ext cx="6181859" cy="3485478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Multidocument 8"/>
          <p:cNvSpPr/>
          <p:nvPr/>
        </p:nvSpPr>
        <p:spPr bwMode="auto">
          <a:xfrm>
            <a:off x="193183" y="5365376"/>
            <a:ext cx="8414197" cy="774551"/>
          </a:xfrm>
          <a:prstGeom prst="flowChartMultidocument">
            <a:avLst/>
          </a:prstGeom>
          <a:solidFill>
            <a:srgbClr val="FF66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8283" tIns="54142" rIns="108283" bIns="54142">
            <a:prstTxWarp prst="textNoShape">
              <a:avLst/>
            </a:prstTxWarp>
          </a:bodyPr>
          <a:lstStyle/>
          <a:p>
            <a:pPr algn="ctr" defTabSz="541416">
              <a:lnSpc>
                <a:spcPct val="58000"/>
              </a:lnSpc>
              <a:buClr>
                <a:srgbClr val="000000"/>
              </a:buClr>
              <a:buSzPct val="100000"/>
              <a:defRPr/>
            </a:pPr>
            <a:r>
              <a:rPr lang="en-US" sz="2400" b="1" dirty="0">
                <a:noFill/>
                <a:latin typeface="Times New Roman" pitchFamily="-109" charset="0"/>
                <a:ea typeface="Lucida Sans Unicode" pitchFamily="-109" charset="-52"/>
                <a:cs typeface="Lucida Sans Unicode" pitchFamily="-109" charset="-52"/>
              </a:rPr>
              <a:t>Applications</a:t>
            </a:r>
          </a:p>
        </p:txBody>
      </p:sp>
      <p:sp>
        <p:nvSpPr>
          <p:cNvPr id="23557" name="Can 9"/>
          <p:cNvSpPr>
            <a:spLocks noChangeArrowheads="1"/>
          </p:cNvSpPr>
          <p:nvPr/>
        </p:nvSpPr>
        <p:spPr bwMode="auto">
          <a:xfrm>
            <a:off x="7920507" y="1783080"/>
            <a:ext cx="1030310" cy="3291840"/>
          </a:xfrm>
          <a:prstGeom prst="can">
            <a:avLst>
              <a:gd name="adj" fmla="val 25002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08283" tIns="54142" rIns="108283" bIns="54142">
            <a:prstTxWarp prst="textNoShape">
              <a:avLst/>
            </a:prstTxWarp>
          </a:bodyPr>
          <a:lstStyle/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endParaRPr lang="en-US" sz="2800" b="1" dirty="0">
              <a:solidFill>
                <a:schemeClr val="bg1"/>
              </a:solidFill>
              <a:latin typeface="Times New Roman" pitchFamily="-108" charset="0"/>
              <a:ea typeface="Lucida Sans Unicode" pitchFamily="-108" charset="-52"/>
              <a:cs typeface="Lucida Sans Unicode" pitchFamily="-108" charset="-52"/>
            </a:endParaRPr>
          </a:p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endParaRPr lang="en-US" sz="2800" b="1" dirty="0">
              <a:solidFill>
                <a:schemeClr val="bg1"/>
              </a:solidFill>
              <a:latin typeface="Times New Roman" pitchFamily="-108" charset="0"/>
              <a:ea typeface="Lucida Sans Unicode" pitchFamily="-108" charset="-52"/>
              <a:cs typeface="Lucida Sans Unicode" pitchFamily="-108" charset="-52"/>
            </a:endParaRPr>
          </a:p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endParaRPr lang="en-US" sz="2800" b="1" dirty="0">
              <a:solidFill>
                <a:schemeClr val="bg1"/>
              </a:solidFill>
              <a:latin typeface="Times New Roman" pitchFamily="-108" charset="0"/>
              <a:ea typeface="Lucida Sans Unicode" pitchFamily="-108" charset="-52"/>
              <a:cs typeface="Lucida Sans Unicode" pitchFamily="-108" charset="-52"/>
            </a:endParaRPr>
          </a:p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r>
              <a:rPr lang="en-US" sz="2800" b="1" dirty="0">
                <a:solidFill>
                  <a:schemeClr val="bg1"/>
                </a:solidFill>
                <a:latin typeface="Times New Roman" pitchFamily="-108" charset="0"/>
                <a:ea typeface="Lucida Sans Unicode" pitchFamily="-108" charset="-52"/>
                <a:cs typeface="Lucida Sans Unicode" pitchFamily="-108" charset="-52"/>
              </a:rPr>
              <a:t>Data </a:t>
            </a:r>
          </a:p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r>
              <a:rPr lang="en-US" sz="2800" b="1" dirty="0">
                <a:solidFill>
                  <a:schemeClr val="bg1"/>
                </a:solidFill>
                <a:latin typeface="Times New Roman" pitchFamily="-108" charset="0"/>
                <a:ea typeface="Lucida Sans Unicode" pitchFamily="-108" charset="-52"/>
                <a:cs typeface="Lucida Sans Unicode" pitchFamily="-108" charset="-52"/>
              </a:rPr>
              <a:t>Store</a:t>
            </a:r>
          </a:p>
          <a:p>
            <a:pPr defTabSz="541416">
              <a:lnSpc>
                <a:spcPct val="58000"/>
              </a:lnSpc>
              <a:buClr>
                <a:srgbClr val="000000"/>
              </a:buClr>
              <a:buSzPct val="100000"/>
            </a:pPr>
            <a:endParaRPr lang="en-US" sz="2800" b="1" dirty="0">
              <a:solidFill>
                <a:schemeClr val="bg1"/>
              </a:solidFill>
              <a:latin typeface="Times New Roman" pitchFamily="-108" charset="0"/>
              <a:ea typeface="Lucida Sans Unicode" pitchFamily="-108" charset="-52"/>
              <a:cs typeface="Lucida Sans Unicode" pitchFamily="-108" charset="-5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ea typeface="ＭＳ Ｐゴシック" pitchFamily="-108" charset="-128"/>
                <a:cs typeface="ＭＳ Ｐゴシック" pitchFamily="-108" charset="-128"/>
              </a:rPr>
              <a:t>What’s in a </a:t>
            </a:r>
            <a:r>
              <a:rPr lang="en-US" sz="4000" dirty="0" err="1" smtClean="0">
                <a:ea typeface="ＭＳ Ｐゴシック" pitchFamily="-108" charset="-128"/>
                <a:cs typeface="ＭＳ Ｐゴシック" pitchFamily="-108" charset="-128"/>
              </a:rPr>
              <a:t>COmanage</a:t>
            </a:r>
            <a:r>
              <a:rPr lang="en-US" sz="4000" dirty="0" smtClean="0">
                <a:ea typeface="ＭＳ Ｐゴシック" pitchFamily="-108" charset="-128"/>
                <a:cs typeface="ＭＳ Ｐゴシック" pitchFamily="-108" charset="-128"/>
              </a:rPr>
              <a:t> data store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043" y="1752825"/>
          <a:ext cx="7848958" cy="2831952"/>
        </p:xfrm>
        <a:graphic>
          <a:graphicData uri="http://schemas.openxmlformats.org/drawingml/2006/table">
            <a:tbl>
              <a:tblPr/>
              <a:tblGrid>
                <a:gridCol w="3924479"/>
                <a:gridCol w="3924479"/>
              </a:tblGrid>
              <a:tr h="471992">
                <a:tc>
                  <a:txBody>
                    <a:bodyPr/>
                    <a:lstStyle/>
                    <a:p>
                      <a:pPr marL="0" marR="0" lvl="0" indent="0" algn="l" defTabSz="4556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08" charset="0"/>
                        </a:rPr>
                        <a:t>Enterprise Attributes</a:t>
                      </a:r>
                    </a:p>
                  </a:txBody>
                  <a:tcPr marL="103031" marR="103031" marT="58091" marB="5809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56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08" charset="0"/>
                        </a:rPr>
                        <a:t>Project/VO attributes</a:t>
                      </a:r>
                    </a:p>
                  </a:txBody>
                  <a:tcPr marL="103031" marR="103031" marT="58091" marB="5809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71992">
                <a:tc>
                  <a:txBody>
                    <a:bodyPr/>
                    <a:lstStyle/>
                    <a:p>
                      <a:pPr marL="0" marR="0" lvl="0" indent="0" algn="l" defTabSz="4556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2237"/>
                          </a:solidFill>
                          <a:effectLst/>
                          <a:latin typeface="Arial" pitchFamily="-108" charset="0"/>
                        </a:rPr>
                        <a:t>Federated Id</a:t>
                      </a:r>
                    </a:p>
                  </a:txBody>
                  <a:tcPr marL="103031" marR="103031" marT="58091" marB="5809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A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56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2237"/>
                          </a:solidFill>
                          <a:effectLst/>
                          <a:latin typeface="Arial" pitchFamily="-108" charset="0"/>
                        </a:rPr>
                        <a:t>PI groups</a:t>
                      </a:r>
                    </a:p>
                  </a:txBody>
                  <a:tcPr marL="103031" marR="103031" marT="58091" marB="5809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AE3"/>
                    </a:solidFill>
                  </a:tcPr>
                </a:tc>
              </a:tr>
              <a:tr h="471992">
                <a:tc>
                  <a:txBody>
                    <a:bodyPr/>
                    <a:lstStyle/>
                    <a:p>
                      <a:pPr marL="0" marR="0" lvl="0" indent="0" algn="l" defTabSz="4556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2237"/>
                          </a:solidFill>
                          <a:effectLst/>
                          <a:latin typeface="Arial" pitchFamily="-108" charset="0"/>
                        </a:rPr>
                        <a:t>Enrolled classes</a:t>
                      </a:r>
                    </a:p>
                  </a:txBody>
                  <a:tcPr marL="103031" marR="103031" marT="58091" marB="5809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D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56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2237"/>
                          </a:solidFill>
                          <a:effectLst/>
                          <a:latin typeface="Arial" pitchFamily="-108" charset="0"/>
                        </a:rPr>
                        <a:t>Wiki editing permissions</a:t>
                      </a:r>
                    </a:p>
                  </a:txBody>
                  <a:tcPr marL="103031" marR="103031" marT="58091" marB="5809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DF1"/>
                    </a:solidFill>
                  </a:tcPr>
                </a:tc>
              </a:tr>
              <a:tr h="471992">
                <a:tc>
                  <a:txBody>
                    <a:bodyPr/>
                    <a:lstStyle/>
                    <a:p>
                      <a:pPr marL="0" marR="0" lvl="0" indent="0" algn="l" defTabSz="4556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2237"/>
                          </a:solidFill>
                          <a:effectLst/>
                          <a:latin typeface="Arial" pitchFamily="-108" charset="0"/>
                        </a:rPr>
                        <a:t>Display name</a:t>
                      </a:r>
                    </a:p>
                  </a:txBody>
                  <a:tcPr marL="103031" marR="103031" marT="58091" marB="5809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A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56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2237"/>
                          </a:solidFill>
                          <a:effectLst/>
                          <a:latin typeface="Arial" pitchFamily="-108" charset="0"/>
                        </a:rPr>
                        <a:t>Instrument permissions</a:t>
                      </a:r>
                    </a:p>
                  </a:txBody>
                  <a:tcPr marL="103031" marR="103031" marT="58091" marB="5809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AE3"/>
                    </a:solidFill>
                  </a:tcPr>
                </a:tc>
              </a:tr>
              <a:tr h="471992">
                <a:tc>
                  <a:txBody>
                    <a:bodyPr/>
                    <a:lstStyle/>
                    <a:p>
                      <a:pPr marL="0" marR="0" lvl="0" indent="0" algn="l" defTabSz="4556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2237"/>
                          </a:solidFill>
                          <a:effectLst/>
                          <a:latin typeface="Arial" pitchFamily="-108" charset="0"/>
                        </a:rPr>
                        <a:t>Citizenship</a:t>
                      </a:r>
                    </a:p>
                  </a:txBody>
                  <a:tcPr marL="103031" marR="103031" marT="58091" marB="5809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D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56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2237"/>
                          </a:solidFill>
                          <a:effectLst/>
                          <a:latin typeface="Arial" pitchFamily="-108" charset="0"/>
                        </a:rPr>
                        <a:t>VO certificates</a:t>
                      </a:r>
                    </a:p>
                  </a:txBody>
                  <a:tcPr marL="103031" marR="103031" marT="58091" marB="5809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DF1"/>
                    </a:solidFill>
                  </a:tcPr>
                </a:tc>
              </a:tr>
              <a:tr h="471992">
                <a:tc>
                  <a:txBody>
                    <a:bodyPr/>
                    <a:lstStyle/>
                    <a:p>
                      <a:pPr marL="0" marR="0" lvl="0" indent="0" algn="l" defTabSz="4556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2237"/>
                          </a:solidFill>
                          <a:effectLst/>
                          <a:latin typeface="Arial" pitchFamily="-108" charset="0"/>
                        </a:rPr>
                        <a:t>Enterprise affiliation</a:t>
                      </a:r>
                    </a:p>
                  </a:txBody>
                  <a:tcPr marL="103031" marR="103031" marT="58091" marB="5809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A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56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2237"/>
                          </a:solidFill>
                          <a:effectLst/>
                          <a:latin typeface="Arial" pitchFamily="-108" charset="0"/>
                        </a:rPr>
                        <a:t>…</a:t>
                      </a:r>
                    </a:p>
                  </a:txBody>
                  <a:tcPr marL="103031" marR="103031" marT="58091" marB="5809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AE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ea typeface="ＭＳ Ｐゴシック" pitchFamily="-108" charset="-128"/>
                <a:cs typeface="ＭＳ Ｐゴシック" pitchFamily="-108" charset="-128"/>
              </a:rPr>
              <a:t>What forms does </a:t>
            </a:r>
            <a:r>
              <a:rPr lang="en-US" sz="4000" dirty="0" err="1" smtClean="0">
                <a:ea typeface="ＭＳ Ｐゴシック" pitchFamily="-108" charset="-128"/>
                <a:cs typeface="ＭＳ Ｐゴシック" pitchFamily="-108" charset="-128"/>
              </a:rPr>
              <a:t>COmanage</a:t>
            </a:r>
            <a:r>
              <a:rPr lang="en-US" sz="4000" dirty="0" smtClean="0">
                <a:ea typeface="ＭＳ Ｐゴシック" pitchFamily="-108" charset="-128"/>
                <a:cs typeface="ＭＳ Ｐゴシック" pitchFamily="-108" charset="-128"/>
              </a:rPr>
              <a:t> take?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880056" y="1686261"/>
            <a:ext cx="7848958" cy="41148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ea typeface="ＭＳ Ｐゴシック" pitchFamily="-108" charset="-128"/>
                <a:cs typeface="ＭＳ Ｐゴシック" pitchFamily="-108" charset="-128"/>
              </a:rPr>
              <a:t>Usually as an assembled set of services</a:t>
            </a:r>
          </a:p>
          <a:p>
            <a:pPr lvl="1"/>
            <a:r>
              <a:rPr lang="en-US" sz="2400" dirty="0" smtClean="0"/>
              <a:t>A dashboard, directory product, Shibboleth </a:t>
            </a:r>
            <a:r>
              <a:rPr lang="en-US" sz="2400" dirty="0" err="1" smtClean="0"/>
              <a:t>IdP</a:t>
            </a:r>
            <a:r>
              <a:rPr lang="en-US" sz="2400" dirty="0" smtClean="0"/>
              <a:t> and SP, Grouper, and a set of applications provisioned on other servers </a:t>
            </a:r>
          </a:p>
          <a:p>
            <a:pPr lvl="1"/>
            <a:r>
              <a:rPr lang="en-US" sz="2400" dirty="0" smtClean="0"/>
              <a:t>On an enterprise level to serve its collaborations and </a:t>
            </a:r>
            <a:r>
              <a:rPr lang="en-US" sz="2400" dirty="0" err="1" smtClean="0"/>
              <a:t>VO’s</a:t>
            </a:r>
            <a:r>
              <a:rPr lang="en-US" sz="2400" dirty="0" smtClean="0"/>
              <a:t>, within a large VO, or at a federation level to serve a national community</a:t>
            </a:r>
          </a:p>
          <a:p>
            <a:r>
              <a:rPr lang="en-US" dirty="0" smtClean="0">
                <a:ea typeface="ＭＳ Ｐゴシック" pitchFamily="-108" charset="-128"/>
                <a:cs typeface="ＭＳ Ｐゴシック" pitchFamily="-108" charset="-128"/>
              </a:rPr>
              <a:t>Can also be a VM, a VM in the cloud, or a service with the applications in the cloud.</a:t>
            </a:r>
          </a:p>
          <a:p>
            <a:r>
              <a:rPr lang="en-US" dirty="0" smtClean="0">
                <a:ea typeface="ＭＳ Ｐゴシック" pitchFamily="-108" charset="-128"/>
                <a:cs typeface="ＭＳ Ｐゴシック" pitchFamily="-108" charset="-128"/>
              </a:rPr>
              <a:t>Can be embedded in a science portal or gateway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ea typeface="ＭＳ Ｐゴシック" pitchFamily="-108" charset="-128"/>
                <a:cs typeface="ＭＳ Ｐゴシック" pitchFamily="-108" charset="-128"/>
              </a:rPr>
              <a:t>Some key issues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364901" y="1395805"/>
            <a:ext cx="8364113" cy="4260028"/>
          </a:xfrm>
        </p:spPr>
        <p:txBody>
          <a:bodyPr/>
          <a:lstStyle/>
          <a:p>
            <a:r>
              <a:rPr lang="en-US" smtClean="0">
                <a:ea typeface="ＭＳ Ｐゴシック" pitchFamily="-108" charset="-128"/>
                <a:cs typeface="ＭＳ Ｐゴシック" pitchFamily="-108" charset="-128"/>
              </a:rPr>
              <a:t>Extent of application domestication</a:t>
            </a:r>
          </a:p>
          <a:p>
            <a:r>
              <a:rPr lang="en-US" smtClean="0">
                <a:ea typeface="ＭＳ Ｐゴシック" pitchFamily="-108" charset="-128"/>
                <a:cs typeface="ＭＳ Ｐゴシック" pitchFamily="-108" charset="-128"/>
              </a:rPr>
              <a:t>Waiting for other technologies to happen – interfederation, discovery, metadata tagging, etc.</a:t>
            </a:r>
          </a:p>
          <a:p>
            <a:r>
              <a:rPr lang="en-US" smtClean="0">
                <a:ea typeface="ＭＳ Ｐゴシック" pitchFamily="-108" charset="-128"/>
                <a:cs typeface="ＭＳ Ｐゴシック" pitchFamily="-108" charset="-128"/>
              </a:rPr>
              <a:t>GUI approach</a:t>
            </a:r>
          </a:p>
          <a:p>
            <a:r>
              <a:rPr lang="en-US" smtClean="0">
                <a:ea typeface="ＭＳ Ｐゴシック" pitchFamily="-108" charset="-128"/>
                <a:cs typeface="ＭＳ Ｐゴシック" pitchFamily="-108" charset="-128"/>
              </a:rPr>
              <a:t>Domain application/science portal integration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Documentation</a:t>
            </a:r>
          </a:p>
          <a:p>
            <a:r>
              <a:rPr lang="en-US" dirty="0" smtClean="0"/>
              <a:t>Service Model</a:t>
            </a:r>
          </a:p>
          <a:p>
            <a:r>
              <a:rPr lang="en-US" dirty="0" smtClean="0"/>
              <a:t>New CO/</a:t>
            </a:r>
            <a:r>
              <a:rPr lang="en-US" smtClean="0"/>
              <a:t>VO collaborators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Reminder: What problems are we trying to solve?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>
                <a:ea typeface="ＭＳ Ｐゴシック" pitchFamily="-108" charset="-128"/>
                <a:cs typeface="ＭＳ Ｐゴシック" pitchFamily="-108" charset="-128"/>
              </a:rPr>
              <a:t>IdM</a:t>
            </a:r>
            <a:r>
              <a:rPr lang="en-US" dirty="0" smtClean="0">
                <a:ea typeface="ＭＳ Ｐゴシック" pitchFamily="-108" charset="-128"/>
                <a:cs typeface="ＭＳ Ｐゴシック" pitchFamily="-108" charset="-128"/>
              </a:rPr>
              <a:t> is a critical dimension of collaboration, crossing many applications and user communities</a:t>
            </a:r>
          </a:p>
          <a:p>
            <a:r>
              <a:rPr lang="en-US" dirty="0" smtClean="0">
                <a:ea typeface="ＭＳ Ｐゴシック" pitchFamily="-108" charset="-128"/>
                <a:cs typeface="ＭＳ Ｐゴシック" pitchFamily="-108" charset="-128"/>
              </a:rPr>
              <a:t>Virtual organizations represent critical communities of researchers sharing domain resources and applications as well as general collaboration tools. Providing a unified identity management platform for collaboration is essential in a multi-domain, multi-tool world.</a:t>
            </a:r>
          </a:p>
          <a:p>
            <a:r>
              <a:rPr lang="en-US" dirty="0" smtClean="0">
                <a:ea typeface="ＭＳ Ｐゴシック" pitchFamily="-108" charset="-128"/>
                <a:cs typeface="ＭＳ Ｐゴシック" pitchFamily="-108" charset="-128"/>
              </a:rPr>
              <a:t>Lots of activities in domesticating applications to work in a federated world, moving from tool-based identity to collaboration-centric identity.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How are we trying to solve them?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ea typeface="ＭＳ Ｐゴシック" pitchFamily="-108" charset="-128"/>
                <a:cs typeface="ＭＳ Ｐゴシック" pitchFamily="-108" charset="-128"/>
              </a:rPr>
              <a:t>By pulling together an integrated </a:t>
            </a:r>
            <a:r>
              <a:rPr lang="en-US" sz="2000" dirty="0" smtClean="0">
                <a:ea typeface="ＭＳ Ｐゴシック" pitchFamily="-108" charset="-128"/>
                <a:cs typeface="ＭＳ Ｐゴシック" pitchFamily="-108" charset="-128"/>
              </a:rPr>
              <a:t>set of collaboration apps (wikis, </a:t>
            </a:r>
            <a:r>
              <a:rPr lang="en-US" sz="2000" dirty="0" err="1" smtClean="0">
                <a:ea typeface="ＭＳ Ｐゴシック" pitchFamily="-108" charset="-128"/>
                <a:cs typeface="ＭＳ Ｐゴシック" pitchFamily="-108" charset="-128"/>
              </a:rPr>
              <a:t>listprocs</a:t>
            </a:r>
            <a:r>
              <a:rPr lang="en-US" sz="2000" dirty="0" smtClean="0">
                <a:ea typeface="ＭＳ Ｐゴシック" pitchFamily="-108" charset="-128"/>
                <a:cs typeface="ＭＳ Ｐゴシック" pitchFamily="-108" charset="-128"/>
              </a:rPr>
              <a:t>, CVS, file share, calendaring, etc)</a:t>
            </a:r>
            <a:endParaRPr lang="en-US" sz="2000" dirty="0" smtClean="0">
              <a:ea typeface="ＭＳ Ｐゴシック" pitchFamily="-108" charset="-128"/>
              <a:cs typeface="ＭＳ Ｐゴシック" pitchFamily="-108" charset="-128"/>
            </a:endParaRPr>
          </a:p>
          <a:p>
            <a:r>
              <a:rPr lang="en-US" sz="2000" dirty="0" smtClean="0">
                <a:ea typeface="ＭＳ Ｐゴシック" pitchFamily="-108" charset="-128"/>
                <a:cs typeface="ＭＳ Ｐゴシック" pitchFamily="-108" charset="-128"/>
              </a:rPr>
              <a:t>Planning for the integration </a:t>
            </a:r>
            <a:r>
              <a:rPr lang="en-US" sz="2000" dirty="0" smtClean="0">
                <a:ea typeface="ＭＳ Ｐゴシック" pitchFamily="-108" charset="-128"/>
                <a:cs typeface="ＭＳ Ｐゴシック" pitchFamily="-108" charset="-128"/>
              </a:rPr>
              <a:t>of at least identity and access control via group memberships</a:t>
            </a:r>
            <a:endParaRPr lang="en-US" sz="2000" dirty="0" smtClean="0">
              <a:ea typeface="ＭＳ Ｐゴシック" pitchFamily="-108" charset="-128"/>
              <a:cs typeface="ＭＳ Ｐゴシック" pitchFamily="-108" charset="-128"/>
            </a:endParaRPr>
          </a:p>
          <a:p>
            <a:r>
              <a:rPr lang="en-US" sz="2000" dirty="0" smtClean="0">
                <a:ea typeface="ＭＳ Ｐゴシック" pitchFamily="-108" charset="-128"/>
                <a:cs typeface="ＭＳ Ｐゴシック" pitchFamily="-108" charset="-128"/>
              </a:rPr>
              <a:t>And, integration </a:t>
            </a:r>
            <a:r>
              <a:rPr lang="en-US" sz="2000" dirty="0" smtClean="0">
                <a:ea typeface="ＭＳ Ｐゴシック" pitchFamily="-108" charset="-128"/>
                <a:cs typeface="ＭＳ Ｐゴシック" pitchFamily="-108" charset="-128"/>
              </a:rPr>
              <a:t>of content and meta-data is harder</a:t>
            </a:r>
            <a:endParaRPr lang="en-US" sz="2000" dirty="0" smtClean="0">
              <a:ea typeface="ＭＳ Ｐゴシック" pitchFamily="-108" charset="-128"/>
              <a:cs typeface="ＭＳ Ｐゴシック" pitchFamily="-108" charset="-128"/>
            </a:endParaRPr>
          </a:p>
          <a:p>
            <a:r>
              <a:rPr lang="en-US" sz="2000" i="1" dirty="0" smtClean="0">
                <a:ea typeface="ＭＳ Ｐゴシック" pitchFamily="-108" charset="-128"/>
                <a:cs typeface="ＭＳ Ｐゴシック" pitchFamily="-108" charset="-128"/>
              </a:rPr>
              <a:t>All this repackages </a:t>
            </a:r>
            <a:r>
              <a:rPr lang="en-US" sz="2000" i="1" dirty="0" smtClean="0">
                <a:ea typeface="ＭＳ Ｐゴシック" pitchFamily="-108" charset="-128"/>
                <a:cs typeface="ＭＳ Ｐゴシック" pitchFamily="-108" charset="-128"/>
              </a:rPr>
              <a:t>successful approaches for a collaborative/project/VO setting</a:t>
            </a:r>
          </a:p>
          <a:p>
            <a:pPr lvl="1"/>
            <a:r>
              <a:rPr lang="en-US" sz="1700" i="1" dirty="0" smtClean="0">
                <a:ea typeface="ＭＳ Ｐゴシック" pitchFamily="-108" charset="-128"/>
                <a:cs typeface="ＭＳ Ｐゴシック" pitchFamily="-108" charset="-128"/>
              </a:rPr>
              <a:t>Federated identity, group management, directories, and security token services (aka credential convertors)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What we’ll look at today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>
                <a:ea typeface="ＭＳ Ｐゴシック" pitchFamily="-108" charset="-128"/>
                <a:cs typeface="ＭＳ Ｐゴシック" pitchFamily="-108" charset="-128"/>
              </a:rPr>
              <a:t>COmanage</a:t>
            </a:r>
            <a:endParaRPr lang="en-US" sz="2000" dirty="0" smtClean="0">
              <a:ea typeface="ＭＳ Ｐゴシック" pitchFamily="-108" charset="-128"/>
              <a:cs typeface="ＭＳ Ｐゴシック" pitchFamily="-108" charset="-128"/>
            </a:endParaRPr>
          </a:p>
          <a:p>
            <a:pPr lvl="1"/>
            <a:r>
              <a:rPr lang="en-US" sz="2000" dirty="0" smtClean="0">
                <a:hlinkClick r:id="rId2"/>
              </a:rPr>
              <a:t>http://middleware.internet2.edu/co/</a:t>
            </a:r>
            <a:endParaRPr lang="en-US" sz="2000" dirty="0" smtClean="0"/>
          </a:p>
          <a:p>
            <a:pPr lvl="1"/>
            <a:r>
              <a:rPr lang="en-US" sz="2000" u="sng" dirty="0" smtClean="0"/>
              <a:t>http://www.surfnet.nl/Documents/indi-2009-07-020%20(Report%20Collaboration%20Infrastructure).pdf</a:t>
            </a:r>
            <a:endParaRPr lang="en-US" sz="2000" dirty="0" smtClean="0"/>
          </a:p>
          <a:p>
            <a:r>
              <a:rPr lang="en-US" sz="2000" dirty="0" err="1" smtClean="0">
                <a:ea typeface="ＭＳ Ｐゴシック" pitchFamily="-108" charset="-128"/>
                <a:cs typeface="ＭＳ Ｐゴシック" pitchFamily="-108" charset="-128"/>
              </a:rPr>
              <a:t>SURFNet</a:t>
            </a:r>
            <a:endParaRPr lang="en-US" sz="2000" dirty="0" smtClean="0">
              <a:ea typeface="ＭＳ Ｐゴシック" pitchFamily="-108" charset="-128"/>
              <a:cs typeface="ＭＳ Ｐゴシック" pitchFamily="-108" charset="-128"/>
            </a:endParaRPr>
          </a:p>
          <a:p>
            <a:r>
              <a:rPr lang="en-US" sz="2000" dirty="0" smtClean="0">
                <a:ea typeface="ＭＳ Ｐゴシック" pitchFamily="-108" charset="-128"/>
                <a:cs typeface="ＭＳ Ｐゴシック" pitchFamily="-108" charset="-128"/>
              </a:rPr>
              <a:t>Google Apps for Education</a:t>
            </a:r>
          </a:p>
          <a:p>
            <a:r>
              <a:rPr lang="en-US" sz="2000" i="1" dirty="0" smtClean="0">
                <a:ea typeface="ＭＳ Ｐゴシック" pitchFamily="-108" charset="-128"/>
                <a:cs typeface="ＭＳ Ｐゴシック" pitchFamily="-108" charset="-128"/>
              </a:rPr>
              <a:t>(which isn’t to say other things aren’t out there: Commercial </a:t>
            </a:r>
            <a:r>
              <a:rPr lang="en-US" sz="2000" i="1" dirty="0" smtClean="0">
                <a:ea typeface="ＭＳ Ｐゴシック" pitchFamily="-108" charset="-128"/>
                <a:cs typeface="ＭＳ Ｐゴシック" pitchFamily="-108" charset="-128"/>
              </a:rPr>
              <a:t>offerings – </a:t>
            </a:r>
            <a:r>
              <a:rPr lang="en-US" sz="2000" i="1" dirty="0" err="1" smtClean="0">
                <a:ea typeface="ＭＳ Ｐゴシック" pitchFamily="-108" charset="-128"/>
                <a:cs typeface="ＭＳ Ｐゴシック" pitchFamily="-108" charset="-128"/>
              </a:rPr>
              <a:t>Sharepoint</a:t>
            </a:r>
            <a:r>
              <a:rPr lang="en-US" sz="2000" i="1" dirty="0" smtClean="0">
                <a:ea typeface="ＭＳ Ｐゴシック" pitchFamily="-108" charset="-128"/>
                <a:cs typeface="ＭＳ Ｐゴシック" pitchFamily="-108" charset="-128"/>
              </a:rPr>
              <a:t>, Adobe Connect, Google Sites, Google Wave, Google </a:t>
            </a:r>
            <a:r>
              <a:rPr lang="en-US" sz="2000" i="1" dirty="0" smtClean="0">
                <a:ea typeface="ＭＳ Ｐゴシック" pitchFamily="-108" charset="-128"/>
                <a:cs typeface="ＭＳ Ｐゴシック" pitchFamily="-108" charset="-128"/>
              </a:rPr>
              <a:t>Apps; Repurposed </a:t>
            </a:r>
            <a:r>
              <a:rPr lang="en-US" sz="2000" i="1" dirty="0" smtClean="0">
                <a:ea typeface="ＭＳ Ｐゴシック" pitchFamily="-108" charset="-128"/>
                <a:cs typeface="ＭＳ Ｐゴシック" pitchFamily="-108" charset="-128"/>
              </a:rPr>
              <a:t>LMS –Sakai, </a:t>
            </a:r>
            <a:r>
              <a:rPr lang="en-US" sz="2000" i="1" dirty="0" smtClean="0">
                <a:ea typeface="ＭＳ Ｐゴシック" pitchFamily="-108" charset="-128"/>
                <a:cs typeface="ＭＳ Ｐゴシック" pitchFamily="-108" charset="-128"/>
              </a:rPr>
              <a:t>Croquet)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COmanage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2007: Internet2/NSF grant approved</a:t>
            </a:r>
          </a:p>
          <a:p>
            <a:pPr lvl="1"/>
            <a:r>
              <a:rPr lang="en-US" sz="2000" i="1" dirty="0" smtClean="0"/>
              <a:t>“</a:t>
            </a:r>
            <a:r>
              <a:rPr lang="en-US" sz="2000" i="1" dirty="0" smtClean="0"/>
              <a:t>Applying federated identity management to a set of collaboration tools (protected wikis, shared file stores, shared calendaring, video conferencing , audio conferencing, list processing, etc.) and adding VO support as an inlay within the overall federated identity management </a:t>
            </a:r>
            <a:r>
              <a:rPr lang="en-US" sz="2000" i="1" dirty="0" smtClean="0"/>
              <a:t>infrastructure.”</a:t>
            </a:r>
          </a:p>
          <a:p>
            <a:r>
              <a:rPr lang="en-US" dirty="0" smtClean="0"/>
              <a:t>2008: First round of design and test instances created</a:t>
            </a:r>
          </a:p>
          <a:p>
            <a:r>
              <a:rPr lang="en-US" dirty="0" smtClean="0"/>
              <a:t>2009: Second round of design and exploration by early adopters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COmanage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2010: Focusing on the meaning of life, or</a:t>
            </a:r>
          </a:p>
          <a:p>
            <a:pPr lvl="1"/>
            <a:r>
              <a:rPr lang="en-US" dirty="0" smtClean="0"/>
              <a:t>Create a body of documentation for others to use</a:t>
            </a:r>
          </a:p>
          <a:p>
            <a:pPr lvl="1"/>
            <a:r>
              <a:rPr lang="en-US" dirty="0" smtClean="0"/>
              <a:t>Fully defining domestication, to give applications a goal to develop towards</a:t>
            </a:r>
          </a:p>
          <a:p>
            <a:pPr lvl="1"/>
            <a:r>
              <a:rPr lang="en-US" dirty="0" smtClean="0"/>
              <a:t>Determining the right place for attribute management in a CO infrastructure</a:t>
            </a:r>
          </a:p>
          <a:p>
            <a:pPr lvl="1"/>
            <a:r>
              <a:rPr lang="en-US" dirty="0" smtClean="0"/>
              <a:t>Develop a service model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Domestication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ea typeface="ＭＳ Ｐゴシック" pitchFamily="-108" charset="-128"/>
                <a:cs typeface="ＭＳ Ｐゴシック" pitchFamily="-108" charset="-128"/>
              </a:rPr>
              <a:t>The work of re-factoring applications to use the emergent identity services infrastructure</a:t>
            </a:r>
          </a:p>
          <a:p>
            <a:r>
              <a:rPr lang="en-US" dirty="0" smtClean="0">
                <a:ea typeface="ＭＳ Ｐゴシック" pitchFamily="-108" charset="-128"/>
                <a:cs typeface="ＭＳ Ｐゴシック" pitchFamily="-108" charset="-128"/>
              </a:rPr>
              <a:t>Begins with federated identity and authentication, use of directories; gains a lot from group management for access control, etc</a:t>
            </a:r>
          </a:p>
          <a:p>
            <a:r>
              <a:rPr lang="en-US" dirty="0" smtClean="0">
                <a:ea typeface="ＭＳ Ｐゴシック" pitchFamily="-108" charset="-128"/>
                <a:cs typeface="ＭＳ Ｐゴシック" pitchFamily="-108" charset="-128"/>
              </a:rPr>
              <a:t>Needs a fine grain set of authorization tools down the road</a:t>
            </a:r>
          </a:p>
          <a:p>
            <a:r>
              <a:rPr lang="en-US" dirty="0" smtClean="0">
                <a:ea typeface="ＭＳ Ｐゴシック" pitchFamily="-108" charset="-128"/>
                <a:cs typeface="ＭＳ Ｐゴシック" pitchFamily="-108" charset="-128"/>
              </a:rPr>
              <a:t>Domesticated apps can receive </a:t>
            </a:r>
            <a:r>
              <a:rPr lang="en-US" dirty="0" err="1" smtClean="0">
                <a:ea typeface="ＭＳ Ｐゴシック" pitchFamily="-108" charset="-128"/>
                <a:cs typeface="ＭＳ Ｐゴシック" pitchFamily="-108" charset="-128"/>
              </a:rPr>
              <a:t>IdM</a:t>
            </a:r>
            <a:r>
              <a:rPr lang="en-US" dirty="0" smtClean="0">
                <a:ea typeface="ＭＳ Ｐゴシック" pitchFamily="-108" charset="-128"/>
                <a:cs typeface="ＭＳ Ｐゴシック" pitchFamily="-108" charset="-128"/>
              </a:rPr>
              <a:t> attributes via LDAP, SAML, X.509, SQL, Kerberos PAC, and maybe all of the above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Starting to look at attribute </a:t>
            </a:r>
            <a:r>
              <a:rPr lang="en-US" sz="4000" dirty="0" err="1" smtClean="0"/>
              <a:t>aggragation</a:t>
            </a:r>
            <a:r>
              <a:rPr lang="en-US" sz="4000" dirty="0" smtClean="0"/>
              <a:t> and ownership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-108" charset="-128"/>
                <a:cs typeface="ＭＳ Ｐゴシック" pitchFamily="-108" charset="-128"/>
              </a:rPr>
              <a:t>Typical activities in collaboration </a:t>
            </a:r>
            <a:r>
              <a:rPr lang="en-US" dirty="0" smtClean="0">
                <a:ea typeface="ＭＳ Ｐゴシック" pitchFamily="-108" charset="-128"/>
                <a:cs typeface="ＭＳ Ｐゴシック" pitchFamily="-108" charset="-128"/>
              </a:rPr>
              <a:t>management:</a:t>
            </a:r>
          </a:p>
          <a:p>
            <a:pPr lvl="1"/>
            <a:r>
              <a:rPr lang="en-US" sz="1800" dirty="0" smtClean="0">
                <a:ea typeface="ＭＳ Ｐゴシック" pitchFamily="-108" charset="-128"/>
                <a:cs typeface="ＭＳ Ｐゴシック" pitchFamily="-108" charset="-128"/>
              </a:rPr>
              <a:t>Add or remove people from groups</a:t>
            </a:r>
          </a:p>
          <a:p>
            <a:pPr lvl="1"/>
            <a:r>
              <a:rPr lang="en-US" sz="1800" dirty="0" smtClean="0">
                <a:ea typeface="ＭＳ Ｐゴシック" pitchFamily="-108" charset="-128"/>
                <a:cs typeface="ＭＳ Ｐゴシック" pitchFamily="-108" charset="-128"/>
              </a:rPr>
              <a:t>Create new subgroups, identify overlapping memberships, etc. </a:t>
            </a:r>
          </a:p>
          <a:p>
            <a:pPr lvl="1"/>
            <a:r>
              <a:rPr lang="en-US" sz="1800" dirty="0" smtClean="0">
                <a:ea typeface="ＭＳ Ｐゴシック" pitchFamily="-108" charset="-128"/>
                <a:cs typeface="ＭＳ Ｐゴシック" pitchFamily="-108" charset="-128"/>
              </a:rPr>
              <a:t>Permit or deny access control to wiki pages, calendars, computing resources, version control systems, etc</a:t>
            </a:r>
          </a:p>
          <a:p>
            <a:pPr lvl="1"/>
            <a:r>
              <a:rPr lang="en-US" sz="1800" dirty="0" smtClean="0">
                <a:ea typeface="ＭＳ Ｐゴシック" pitchFamily="-108" charset="-128"/>
                <a:cs typeface="ＭＳ Ｐゴシック" pitchFamily="-108" charset="-128"/>
              </a:rPr>
              <a:t>Add people to mailing lists, wikis, etc</a:t>
            </a:r>
          </a:p>
          <a:p>
            <a:pPr lvl="1"/>
            <a:r>
              <a:rPr lang="en-US" sz="1800" dirty="0" smtClean="0">
                <a:ea typeface="ＭＳ Ｐゴシック" pitchFamily="-108" charset="-128"/>
                <a:cs typeface="ＭＳ Ｐゴシック" pitchFamily="-108" charset="-128"/>
              </a:rPr>
              <a:t>Create and delete/archive users, accounts, keys</a:t>
            </a:r>
          </a:p>
          <a:p>
            <a:pPr lvl="1"/>
            <a:r>
              <a:rPr lang="en-US" sz="1800" dirty="0" smtClean="0">
                <a:ea typeface="ＭＳ Ｐゴシック" pitchFamily="-108" charset="-128"/>
                <a:cs typeface="ＭＳ Ｐゴシック" pitchFamily="-108" charset="-128"/>
              </a:rPr>
              <a:t>Identify group membership on a given </a:t>
            </a:r>
            <a:r>
              <a:rPr lang="en-US" sz="1800" dirty="0" smtClean="0">
                <a:ea typeface="ＭＳ Ｐゴシック" pitchFamily="-108" charset="-128"/>
                <a:cs typeface="ＭＳ Ｐゴシック" pitchFamily="-108" charset="-128"/>
              </a:rPr>
              <a:t>date</a:t>
            </a:r>
          </a:p>
          <a:p>
            <a:r>
              <a:rPr lang="en-US" sz="2000" dirty="0" smtClean="0">
                <a:ea typeface="ＭＳ Ｐゴシック" pitchFamily="-108" charset="-128"/>
                <a:cs typeface="ＭＳ Ｐゴシック" pitchFamily="-108" charset="-128"/>
              </a:rPr>
              <a:t>Who now “owns” this information? Who is responsible for its upkeep?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108" charset="-128"/>
                <a:cs typeface="ＭＳ Ｐゴシック" pitchFamily="-108" charset="-128"/>
              </a:rPr>
              <a:t>Roles, schema and attributes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-108" charset="-128"/>
                <a:cs typeface="ＭＳ Ｐゴシック" pitchFamily="-108" charset="-128"/>
              </a:rPr>
              <a:t>Research communities have their own cultures, vocabularies, needs</a:t>
            </a:r>
          </a:p>
          <a:p>
            <a:r>
              <a:rPr lang="en-US" smtClean="0">
                <a:ea typeface="ＭＳ Ｐゴシック" pitchFamily="-108" charset="-128"/>
                <a:cs typeface="ＭＳ Ｐゴシック" pitchFamily="-108" charset="-128"/>
              </a:rPr>
              <a:t>Building community-wide consistency on roles, privileges, groups provides tremendous leverage for collaborations</a:t>
            </a:r>
          </a:p>
          <a:p>
            <a:r>
              <a:rPr lang="en-US" smtClean="0">
                <a:ea typeface="ＭＳ Ｐゴシック" pitchFamily="-108" charset="-128"/>
                <a:cs typeface="ＭＳ Ｐゴシック" pitchFamily="-108" charset="-128"/>
              </a:rPr>
              <a:t>Keeping it simple is critical and difficult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udio">
  <a:themeElements>
    <a:clrScheme name="Studio">
      <a:dk1>
        <a:sysClr val="windowText" lastClr="000000"/>
      </a:dk1>
      <a:lt1>
        <a:sysClr val="window" lastClr="FFFFFF"/>
      </a:lt1>
      <a:dk2>
        <a:srgbClr val="535252"/>
      </a:dk2>
      <a:lt2>
        <a:srgbClr val="AAB5C2"/>
      </a:lt2>
      <a:accent1>
        <a:srgbClr val="F7901E"/>
      </a:accent1>
      <a:accent2>
        <a:srgbClr val="FEC60B"/>
      </a:accent2>
      <a:accent3>
        <a:srgbClr val="9FE62F"/>
      </a:accent3>
      <a:accent4>
        <a:srgbClr val="4EA5D1"/>
      </a:accent4>
      <a:accent5>
        <a:srgbClr val="1C4596"/>
      </a:accent5>
      <a:accent6>
        <a:srgbClr val="542D90"/>
      </a:accent6>
      <a:hlink>
        <a:srgbClr val="ED2024"/>
      </a:hlink>
      <a:folHlink>
        <a:srgbClr val="BD912D"/>
      </a:folHlink>
    </a:clrScheme>
    <a:fontScheme name="Studio">
      <a:majorFont>
        <a:latin typeface="Corbel"/>
        <a:ea typeface=""/>
        <a:cs typeface=""/>
        <a:font script="Jpan" typeface="ＭＳ Ｐゴシック"/>
      </a:majorFont>
      <a:minorFont>
        <a:latin typeface="Corbel"/>
        <a:ea typeface=""/>
        <a:cs typeface=""/>
        <a:font script="Jpan" typeface="ＭＳ Ｐゴシック"/>
      </a:minorFont>
    </a:fontScheme>
    <a:fmtScheme name="Studio">
      <a:fillStyleLst>
        <a:solidFill>
          <a:schemeClr val="phClr"/>
        </a:solidFill>
        <a:gradFill rotWithShape="1">
          <a:gsLst>
            <a:gs pos="38000">
              <a:schemeClr val="phClr">
                <a:tint val="100000"/>
                <a:satMod val="100000"/>
              </a:schemeClr>
            </a:gs>
            <a:gs pos="100000">
              <a:schemeClr val="phClr">
                <a:tint val="100000"/>
                <a:shade val="50000"/>
                <a:hueMod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100000"/>
                <a:shade val="100000"/>
                <a:satMod val="100000"/>
              </a:schemeClr>
            </a:gs>
            <a:gs pos="60000">
              <a:schemeClr val="phClr">
                <a:tint val="100000"/>
                <a:shade val="60000"/>
                <a:alpha val="100000"/>
                <a:satMod val="100000"/>
                <a:lumMod val="100000"/>
              </a:schemeClr>
            </a:gs>
            <a:gs pos="100000">
              <a:schemeClr val="phClr">
                <a:shade val="20000"/>
                <a:satMod val="100000"/>
                <a:lumMod val="100000"/>
              </a:schemeClr>
            </a:gs>
          </a:gsLst>
          <a:lin ang="5400000" scaled="0"/>
        </a:gradFill>
      </a:fillStyleLst>
      <a:lnStyleLst>
        <a:ln w="2857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7625" cap="flat" cmpd="sng" algn="ctr">
          <a:solidFill>
            <a:schemeClr val="phClr"/>
          </a:solidFill>
          <a:prstDash val="solid"/>
        </a:ln>
        <a:ln w="476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01600" stA="26000" endPos="20000" dist="12700" dir="5400000" sy="-100000" rotWithShape="0"/>
          </a:effectLst>
        </a:effectStyle>
        <a:effectStyle>
          <a:effectLst>
            <a:outerShdw blurRad="444500" dist="317500" dir="5400000" sx="90000" sy="-25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chilly" dir="t"/>
          </a:scene3d>
          <a:sp3d contourW="12700" prstMaterial="softEdge">
            <a:bevelT w="63500" h="2540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30000">
              <a:schemeClr val="phClr">
                <a:tint val="10000"/>
                <a:alpha val="80000"/>
                <a:satMod val="300000"/>
              </a:schemeClr>
            </a:gs>
            <a:gs pos="100000">
              <a:schemeClr val="phClr">
                <a:tint val="80000"/>
                <a:shade val="100000"/>
                <a:alpha val="100000"/>
                <a:satMod val="200000"/>
              </a:schemeClr>
            </a:gs>
          </a:gsLst>
          <a:lin ang="5400000" scaled="1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Studio.thmx</Template>
  <TotalTime>37</TotalTime>
  <Words>780</Words>
  <Application>Microsoft Macintosh PowerPoint</Application>
  <PresentationFormat>On-screen Show (4:3)</PresentationFormat>
  <Paragraphs>92</Paragraphs>
  <Slides>14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Studio</vt:lpstr>
      <vt:lpstr>Federated Collaboration Approaches</vt:lpstr>
      <vt:lpstr>Reminder: What problems are we trying to solve?</vt:lpstr>
      <vt:lpstr>How are we trying to solve them?</vt:lpstr>
      <vt:lpstr>What we’ll look at today</vt:lpstr>
      <vt:lpstr>COmanage</vt:lpstr>
      <vt:lpstr>COmanage</vt:lpstr>
      <vt:lpstr>Domestication</vt:lpstr>
      <vt:lpstr>Starting to look at attribute aggragation and ownership</vt:lpstr>
      <vt:lpstr>Roles, schema and attributes</vt:lpstr>
      <vt:lpstr>COmanage Elements</vt:lpstr>
      <vt:lpstr>What’s in a COmanage data store</vt:lpstr>
      <vt:lpstr>What forms does COmanage take?</vt:lpstr>
      <vt:lpstr>Some key issues</vt:lpstr>
      <vt:lpstr>Next steps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Federated Collaboration Approaches</dc:title>
  <dc:creator>Heather Flanagan</dc:creator>
  <cp:lastModifiedBy>Heather Flanagan</cp:lastModifiedBy>
  <cp:revision>5</cp:revision>
  <dcterms:created xsi:type="dcterms:W3CDTF">2010-04-20T00:26:11Z</dcterms:created>
  <dcterms:modified xsi:type="dcterms:W3CDTF">2010-04-20T01:03:32Z</dcterms:modified>
</cp:coreProperties>
</file>